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3F9"/>
          </a:solidFill>
        </a:fill>
      </a:tcStyle>
    </a:wholeTbl>
    <a:band2H>
      <a:tcTxStyle b="def" i="def"/>
      <a:tcStyle>
        <a:tcBdr/>
        <a:fill>
          <a:solidFill>
            <a:srgbClr val="E6F2FC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FC"/>
          </a:solidFill>
        </a:fill>
      </a:tcStyle>
    </a:wholeTbl>
    <a:band2H>
      <a:tcTxStyle b="def" i="def"/>
      <a:tcStyle>
        <a:tcBdr/>
        <a:fill>
          <a:solidFill>
            <a:srgbClr val="E6E8FE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E4CA"/>
          </a:solidFill>
        </a:fill>
      </a:tcStyle>
    </a:wholeTbl>
    <a:band2H>
      <a:tcTxStyle b="def" i="def"/>
      <a:tcStyle>
        <a:tcBdr/>
        <a:fill>
          <a:solidFill>
            <a:srgbClr val="F4F2E6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Target variable is Dependent Variable</a:t>
            </a:r>
          </a:p>
          <a:p>
            <a:pPr/>
            <a:r>
              <a:t>All other features or variables are Independent variables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1" name="Shape 1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Default is 5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5" name="Shape 1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Bringing to Higher Dimension may need huge processing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9" name="Shape 1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 is landmark in the above formula, RBF stands for </a:t>
            </a:r>
            <a:r>
              <a:t>Radial Basis Function Kernel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1" name="Shape 1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2" name="Shape 1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Assumption for a given shop: </a:t>
            </a:r>
          </a:p>
          <a:p>
            <a:pPr/>
            <a:r>
              <a:t>100K Customer</a:t>
            </a:r>
          </a:p>
          <a:p>
            <a:pPr/>
            <a:r>
              <a:t>10% percent of the ad. random email will be a purchase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B0 is Bias, B1 is the slop of the line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Left fits well &lt;&gt; right does not fits well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Coefficients are Linear!!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 linear but continues model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6" name="Shape 10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 Entropy…    whether adding new split give us more info or not?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4" name="Shape 10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 linear and not continues model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2" name="Shape 10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of each partition will be the result of partition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4" name="Shape 11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Forget this for learning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1451" y="0"/>
            <a:ext cx="4389121" cy="66741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ctangle 4"/>
          <p:cNvSpPr/>
          <p:nvPr/>
        </p:nvSpPr>
        <p:spPr>
          <a:xfrm>
            <a:off x="7804350" y="0"/>
            <a:ext cx="4386222" cy="6678002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Picture Placeholder 9"/>
          <p:cNvSpPr/>
          <p:nvPr>
            <p:ph type="pic" idx="21"/>
          </p:nvPr>
        </p:nvSpPr>
        <p:spPr>
          <a:xfrm>
            <a:off x="-11284" y="1"/>
            <a:ext cx="7815637" cy="667702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" name="Rectangle 10"/>
          <p:cNvSpPr/>
          <p:nvPr/>
        </p:nvSpPr>
        <p:spPr>
          <a:xfrm>
            <a:off x="-9856" y="6678000"/>
            <a:ext cx="9405316" cy="144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Rectangle 11"/>
          <p:cNvSpPr/>
          <p:nvPr/>
        </p:nvSpPr>
        <p:spPr>
          <a:xfrm>
            <a:off x="7804350" y="6678000"/>
            <a:ext cx="4224296" cy="14400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b"/>
          <a:lstStyle/>
          <a:p>
            <a:pPr algn="r">
              <a:defRPr sz="1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1" name="Slide Number Placeholder 5"/>
          <p:cNvSpPr/>
          <p:nvPr/>
        </p:nvSpPr>
        <p:spPr>
          <a:xfrm>
            <a:off x="12030074" y="6678000"/>
            <a:ext cx="161926" cy="144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8073391" y="1962149"/>
            <a:ext cx="3759808" cy="15478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ts val="4000"/>
              </a:lnSpc>
              <a:defRPr spc="-150"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8073390" y="3602037"/>
            <a:ext cx="3756945" cy="7223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0" indent="4572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0" indent="9144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0" indent="13716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0" indent="18288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Graphic 11"/>
          <p:cNvSpPr/>
          <p:nvPr/>
        </p:nvSpPr>
        <p:spPr>
          <a:xfrm>
            <a:off x="8776606" y="3981146"/>
            <a:ext cx="3413966" cy="2695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60" fill="norm" stroke="1" extrusionOk="0">
                <a:moveTo>
                  <a:pt x="21600" y="9554"/>
                </a:moveTo>
                <a:lnTo>
                  <a:pt x="21595" y="9554"/>
                </a:lnTo>
                <a:cubicBezTo>
                  <a:pt x="21595" y="9507"/>
                  <a:pt x="21590" y="9460"/>
                  <a:pt x="21575" y="9419"/>
                </a:cubicBezTo>
                <a:cubicBezTo>
                  <a:pt x="21310" y="8590"/>
                  <a:pt x="16921" y="-1540"/>
                  <a:pt x="14567" y="200"/>
                </a:cubicBezTo>
                <a:cubicBezTo>
                  <a:pt x="12467" y="1752"/>
                  <a:pt x="13802" y="14992"/>
                  <a:pt x="11027" y="14992"/>
                </a:cubicBezTo>
                <a:cubicBezTo>
                  <a:pt x="9368" y="14992"/>
                  <a:pt x="8768" y="8043"/>
                  <a:pt x="6588" y="8043"/>
                </a:cubicBezTo>
                <a:cubicBezTo>
                  <a:pt x="5444" y="8043"/>
                  <a:pt x="3729" y="9595"/>
                  <a:pt x="3729" y="14516"/>
                </a:cubicBezTo>
                <a:cubicBezTo>
                  <a:pt x="3729" y="19437"/>
                  <a:pt x="0" y="20060"/>
                  <a:pt x="0" y="20060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" name="Rectangle 13"/>
          <p:cNvSpPr/>
          <p:nvPr/>
        </p:nvSpPr>
        <p:spPr>
          <a:xfrm>
            <a:off x="-9856" y="6821999"/>
            <a:ext cx="12201856" cy="36001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1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100"/>
            </a:lvl1pPr>
            <a:lvl2pPr marL="621903" indent="-358378">
              <a:buFontTx/>
              <a:defRPr sz="2100"/>
            </a:lvl2pPr>
            <a:lvl3pPr marL="948532" indent="-411957">
              <a:buFontTx/>
              <a:defRPr sz="2100"/>
            </a:lvl3pPr>
            <a:lvl4pPr marL="1206500" indent="-395287">
              <a:buFontTx/>
              <a:defRPr sz="2100"/>
            </a:lvl4pPr>
            <a:lvl5pPr marL="1484312" indent="-409575">
              <a:buFontTx/>
              <a:defRPr sz="2100"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0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100"/>
            </a:lvl1pPr>
            <a:lvl2pPr marL="621903" indent="-358378">
              <a:buFontTx/>
              <a:defRPr sz="2100"/>
            </a:lvl2pPr>
            <a:lvl3pPr marL="948532" indent="-411957">
              <a:buFontTx/>
              <a:defRPr sz="2100"/>
            </a:lvl3pPr>
            <a:lvl4pPr marL="1206500" indent="-395287">
              <a:buFontTx/>
              <a:defRPr sz="2100"/>
            </a:lvl4pPr>
            <a:lvl5pPr marL="1484312" indent="-409575">
              <a:buFontTx/>
              <a:defRPr sz="2100"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6751637" y="6484937"/>
            <a:ext cx="436921" cy="459741"/>
          </a:xfrm>
          <a:prstGeom prst="rect">
            <a:avLst/>
          </a:prstGeom>
          <a:noFill/>
        </p:spPr>
        <p:txBody>
          <a:bodyPr wrap="none" lIns="45719" tIns="45719" rIns="45719" bIns="45719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6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sz="half" idx="1"/>
          </p:nvPr>
        </p:nvSpPr>
        <p:spPr>
          <a:xfrm>
            <a:off x="1752600" y="762000"/>
            <a:ext cx="4207655" cy="5715000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9" indent="-320039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6751637" y="6484937"/>
            <a:ext cx="436921" cy="459741"/>
          </a:xfrm>
          <a:prstGeom prst="rect">
            <a:avLst/>
          </a:prstGeom>
          <a:noFill/>
        </p:spPr>
        <p:txBody>
          <a:bodyPr wrap="none" lIns="45719" tIns="45719" rIns="45719" bIns="45719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5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6" name="Body Level One…"/>
          <p:cNvSpPr txBox="1"/>
          <p:nvPr>
            <p:ph type="body" idx="1"/>
          </p:nvPr>
        </p:nvSpPr>
        <p:spPr>
          <a:xfrm>
            <a:off x="1752600" y="762000"/>
            <a:ext cx="8574088" cy="5715000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9" indent="-320039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6751637" y="6484937"/>
            <a:ext cx="436921" cy="459741"/>
          </a:xfrm>
          <a:prstGeom prst="rect">
            <a:avLst/>
          </a:prstGeom>
          <a:noFill/>
        </p:spPr>
        <p:txBody>
          <a:bodyPr wrap="none" lIns="45719" tIns="45719" rIns="45719" bIns="45719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4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idx="1"/>
          </p:nvPr>
        </p:nvSpPr>
        <p:spPr>
          <a:xfrm>
            <a:off x="1752600" y="762000"/>
            <a:ext cx="8574088" cy="5715000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9" indent="-320039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799832" cy="66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Rectangle 10"/>
          <p:cNvSpPr/>
          <p:nvPr/>
        </p:nvSpPr>
        <p:spPr>
          <a:xfrm>
            <a:off x="6671" y="-1"/>
            <a:ext cx="7802523" cy="6677646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" name="Picture Placeholder 9"/>
          <p:cNvSpPr/>
          <p:nvPr>
            <p:ph type="pic" sz="half" idx="21"/>
          </p:nvPr>
        </p:nvSpPr>
        <p:spPr>
          <a:xfrm>
            <a:off x="7801096" y="1"/>
            <a:ext cx="4389476" cy="667764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1273833" y="2481140"/>
            <a:ext cx="3759808" cy="15478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ts val="4000"/>
              </a:lnSpc>
              <a:defRPr spc="-150"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quarter" idx="1"/>
          </p:nvPr>
        </p:nvSpPr>
        <p:spPr>
          <a:xfrm>
            <a:off x="1273833" y="4220102"/>
            <a:ext cx="3756944" cy="7223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0" indent="4572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0" indent="9144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0" indent="13716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0" indent="18288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raphic 15"/>
          <p:cNvSpPr/>
          <p:nvPr/>
        </p:nvSpPr>
        <p:spPr>
          <a:xfrm flipH="1">
            <a:off x="-1428" y="4123811"/>
            <a:ext cx="6027421" cy="2599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6" fill="norm" stroke="1" extrusionOk="0">
                <a:moveTo>
                  <a:pt x="0" y="20508"/>
                </a:moveTo>
                <a:lnTo>
                  <a:pt x="0" y="20516"/>
                </a:lnTo>
                <a:lnTo>
                  <a:pt x="3134" y="16223"/>
                </a:lnTo>
                <a:cubicBezTo>
                  <a:pt x="3785" y="15328"/>
                  <a:pt x="4612" y="15313"/>
                  <a:pt x="5270" y="16178"/>
                </a:cubicBezTo>
                <a:lnTo>
                  <a:pt x="5598" y="16614"/>
                </a:lnTo>
                <a:cubicBezTo>
                  <a:pt x="6677" y="18035"/>
                  <a:pt x="8032" y="17945"/>
                  <a:pt x="9076" y="16396"/>
                </a:cubicBezTo>
                <a:lnTo>
                  <a:pt x="11582" y="12659"/>
                </a:lnTo>
                <a:cubicBezTo>
                  <a:pt x="12012" y="12013"/>
                  <a:pt x="12572" y="11953"/>
                  <a:pt x="13029" y="12494"/>
                </a:cubicBezTo>
                <a:lnTo>
                  <a:pt x="14179" y="13855"/>
                </a:lnTo>
                <a:cubicBezTo>
                  <a:pt x="15367" y="15261"/>
                  <a:pt x="16849" y="14148"/>
                  <a:pt x="17402" y="11434"/>
                </a:cubicBezTo>
                <a:lnTo>
                  <a:pt x="18275" y="5743"/>
                </a:lnTo>
                <a:cubicBezTo>
                  <a:pt x="18736" y="1232"/>
                  <a:pt x="21013" y="-1084"/>
                  <a:pt x="21600" y="495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359999" y="359999"/>
            <a:ext cx="6993302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6992937" cy="3603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100"/>
            </a:lvl1pPr>
            <a:lvl2pPr marL="621903" indent="-358378">
              <a:buFontTx/>
              <a:defRPr sz="2100"/>
            </a:lvl2pPr>
            <a:lvl3pPr marL="948532" indent="-411957">
              <a:buFontTx/>
              <a:defRPr sz="2100"/>
            </a:lvl3pPr>
            <a:lvl4pPr marL="1206500" indent="-395287">
              <a:buFontTx/>
              <a:defRPr sz="2100"/>
            </a:lvl4pPr>
            <a:lvl5pPr marL="1484312" indent="-409575">
              <a:buFontTx/>
              <a:defRPr sz="2100"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8" name="Picture Placeholder 5"/>
          <p:cNvSpPr/>
          <p:nvPr>
            <p:ph type="pic" sz="half" idx="21"/>
          </p:nvPr>
        </p:nvSpPr>
        <p:spPr>
          <a:xfrm>
            <a:off x="7804150" y="1"/>
            <a:ext cx="4387850" cy="66794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2"/>
          <p:cNvSpPr/>
          <p:nvPr/>
        </p:nvSpPr>
        <p:spPr>
          <a:xfrm>
            <a:off x="7804350" y="0"/>
            <a:ext cx="4386222" cy="667702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359999" y="359999"/>
            <a:ext cx="6993302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6992937" cy="3603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100"/>
            </a:lvl1pPr>
            <a:lvl2pPr marL="621903" indent="-358378">
              <a:buFontTx/>
              <a:defRPr sz="2100"/>
            </a:lvl2pPr>
            <a:lvl3pPr marL="948532" indent="-411957">
              <a:buFontTx/>
              <a:defRPr sz="2100"/>
            </a:lvl3pPr>
            <a:lvl4pPr marL="1206500" indent="-395287">
              <a:buFontTx/>
              <a:defRPr sz="2100"/>
            </a:lvl4pPr>
            <a:lvl5pPr marL="1484312" indent="-409575">
              <a:buFontTx/>
              <a:defRPr sz="2100"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Picture Placeholder 5"/>
          <p:cNvSpPr/>
          <p:nvPr>
            <p:ph type="pic" sz="quarter" idx="21"/>
          </p:nvPr>
        </p:nvSpPr>
        <p:spPr>
          <a:xfrm>
            <a:off x="8127751" y="4319999"/>
            <a:ext cx="1800001" cy="180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" name="Picture Placeholder 5"/>
          <p:cNvSpPr/>
          <p:nvPr>
            <p:ph type="pic" sz="quarter" idx="22"/>
          </p:nvPr>
        </p:nvSpPr>
        <p:spPr>
          <a:xfrm>
            <a:off x="10057037" y="4319999"/>
            <a:ext cx="1800001" cy="180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" name="Picture Placeholder 5"/>
          <p:cNvSpPr/>
          <p:nvPr>
            <p:ph type="pic" sz="quarter" idx="23"/>
          </p:nvPr>
        </p:nvSpPr>
        <p:spPr>
          <a:xfrm>
            <a:off x="8127751" y="2395565"/>
            <a:ext cx="1800001" cy="180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3" name="Picture Placeholder 5"/>
          <p:cNvSpPr/>
          <p:nvPr>
            <p:ph type="pic" sz="quarter" idx="24"/>
          </p:nvPr>
        </p:nvSpPr>
        <p:spPr>
          <a:xfrm>
            <a:off x="10057037" y="2395565"/>
            <a:ext cx="1800001" cy="180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4" name="Picture Placeholder 5"/>
          <p:cNvSpPr/>
          <p:nvPr>
            <p:ph type="pic" sz="quarter" idx="25"/>
          </p:nvPr>
        </p:nvSpPr>
        <p:spPr>
          <a:xfrm>
            <a:off x="8127751" y="471128"/>
            <a:ext cx="1800001" cy="1800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5" name="Picture Placeholder 5"/>
          <p:cNvSpPr/>
          <p:nvPr>
            <p:ph type="pic" sz="quarter" idx="26"/>
          </p:nvPr>
        </p:nvSpPr>
        <p:spPr>
          <a:xfrm>
            <a:off x="10057037" y="471128"/>
            <a:ext cx="1800001" cy="1800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359999" y="1980000"/>
            <a:ext cx="5580002" cy="41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Left Header"/>
          <p:cNvSpPr/>
          <p:nvPr>
            <p:ph type="body" sz="quarter" idx="21" hasCustomPrompt="1"/>
          </p:nvPr>
        </p:nvSpPr>
        <p:spPr>
          <a:xfrm>
            <a:off x="359999" y="1619999"/>
            <a:ext cx="5580002" cy="36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/>
            </a:lvl1pPr>
          </a:lstStyle>
          <a:p>
            <a:pPr/>
            <a:r>
              <a:t>Compare A</a:t>
            </a:r>
          </a:p>
        </p:txBody>
      </p:sp>
      <p:sp>
        <p:nvSpPr>
          <p:cNvPr id="75" name="Right Header"/>
          <p:cNvSpPr/>
          <p:nvPr>
            <p:ph type="body" sz="quarter" idx="22" hasCustomPrompt="1"/>
          </p:nvPr>
        </p:nvSpPr>
        <p:spPr>
          <a:xfrm>
            <a:off x="6253200" y="1619999"/>
            <a:ext cx="5580001" cy="36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/>
            </a:lvl1pPr>
          </a:lstStyle>
          <a:p>
            <a:pPr/>
            <a:r>
              <a:t>Compare B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5"/>
          <p:cNvSpPr/>
          <p:nvPr>
            <p:ph type="pic" idx="21"/>
          </p:nvPr>
        </p:nvSpPr>
        <p:spPr>
          <a:xfrm>
            <a:off x="0" y="0"/>
            <a:ext cx="12192000" cy="6678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Body Level One…"/>
          <p:cNvSpPr txBox="1"/>
          <p:nvPr>
            <p:ph type="body" sz="quarter" idx="1" hasCustomPrompt="1"/>
          </p:nvPr>
        </p:nvSpPr>
        <p:spPr>
          <a:xfrm>
            <a:off x="7801274" y="6155999"/>
            <a:ext cx="3793127" cy="396001"/>
          </a:xfrm>
          <a:prstGeom prst="rect">
            <a:avLst/>
          </a:prstGeom>
          <a:solidFill>
            <a:srgbClr val="000000"/>
          </a:solidFill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63525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536575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811212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074737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Place your Image Caption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6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Media Placeholder 2"/>
          <p:cNvSpPr/>
          <p:nvPr>
            <p:ph type="media" idx="21"/>
          </p:nvPr>
        </p:nvSpPr>
        <p:spPr>
          <a:xfrm>
            <a:off x="0" y="0"/>
            <a:ext cx="12192000" cy="6678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Body Level One…"/>
          <p:cNvSpPr txBox="1"/>
          <p:nvPr>
            <p:ph type="body" sz="quarter" idx="1" hasCustomPrompt="1"/>
          </p:nvPr>
        </p:nvSpPr>
        <p:spPr>
          <a:xfrm>
            <a:off x="7801274" y="6155999"/>
            <a:ext cx="3793127" cy="396001"/>
          </a:xfrm>
          <a:prstGeom prst="rect">
            <a:avLst/>
          </a:prstGeom>
          <a:solidFill>
            <a:srgbClr val="000000"/>
          </a:solidFill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63525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536575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811212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074737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Place your Image Caption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7799832" cy="66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23"/>
          <p:cNvSpPr/>
          <p:nvPr/>
        </p:nvSpPr>
        <p:spPr>
          <a:xfrm>
            <a:off x="0" y="-1"/>
            <a:ext cx="7802523" cy="6677646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Picture Placeholder 9"/>
          <p:cNvSpPr/>
          <p:nvPr>
            <p:ph type="pic" sz="half" idx="21"/>
          </p:nvPr>
        </p:nvSpPr>
        <p:spPr>
          <a:xfrm>
            <a:off x="7801096" y="1"/>
            <a:ext cx="4389476" cy="667764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6" name="Thank You"/>
          <p:cNvSpPr txBox="1"/>
          <p:nvPr>
            <p:ph type="title" hasCustomPrompt="1"/>
          </p:nvPr>
        </p:nvSpPr>
        <p:spPr>
          <a:xfrm>
            <a:off x="794861" y="3032684"/>
            <a:ext cx="3759808" cy="15478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ts val="4000"/>
              </a:lnSpc>
              <a:defRPr spc="-150" sz="66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07" name="Graphic 15"/>
          <p:cNvSpPr/>
          <p:nvPr/>
        </p:nvSpPr>
        <p:spPr>
          <a:xfrm>
            <a:off x="1774390" y="4123811"/>
            <a:ext cx="6027421" cy="2599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6" fill="norm" stroke="1" extrusionOk="0">
                <a:moveTo>
                  <a:pt x="0" y="20508"/>
                </a:moveTo>
                <a:lnTo>
                  <a:pt x="0" y="20516"/>
                </a:lnTo>
                <a:lnTo>
                  <a:pt x="3134" y="16223"/>
                </a:lnTo>
                <a:cubicBezTo>
                  <a:pt x="3785" y="15328"/>
                  <a:pt x="4612" y="15313"/>
                  <a:pt x="5270" y="16178"/>
                </a:cubicBezTo>
                <a:lnTo>
                  <a:pt x="5598" y="16614"/>
                </a:lnTo>
                <a:cubicBezTo>
                  <a:pt x="6677" y="18035"/>
                  <a:pt x="8032" y="17945"/>
                  <a:pt x="9076" y="16396"/>
                </a:cubicBezTo>
                <a:lnTo>
                  <a:pt x="11582" y="12659"/>
                </a:lnTo>
                <a:cubicBezTo>
                  <a:pt x="12012" y="12013"/>
                  <a:pt x="12572" y="11953"/>
                  <a:pt x="13029" y="12494"/>
                </a:cubicBezTo>
                <a:lnTo>
                  <a:pt x="14179" y="13855"/>
                </a:lnTo>
                <a:cubicBezTo>
                  <a:pt x="15367" y="15261"/>
                  <a:pt x="16849" y="14148"/>
                  <a:pt x="17402" y="11434"/>
                </a:cubicBezTo>
                <a:lnTo>
                  <a:pt x="18275" y="5743"/>
                </a:lnTo>
                <a:cubicBezTo>
                  <a:pt x="18736" y="1232"/>
                  <a:pt x="21013" y="-1084"/>
                  <a:pt x="21600" y="495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quarter" idx="1" hasCustomPrompt="1"/>
          </p:nvPr>
        </p:nvSpPr>
        <p:spPr>
          <a:xfrm>
            <a:off x="794860" y="4741676"/>
            <a:ext cx="3756945" cy="252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>
              <a:buSzTx/>
              <a:buFontTx/>
              <a:buNone/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536575" indent="-273050">
              <a:buFontTx/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850446" indent="-313871">
              <a:buFontTx/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1112384" indent="-301171">
              <a:buFontTx/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1386795" indent="-312057">
              <a:buFontTx/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Email"/>
          <p:cNvSpPr/>
          <p:nvPr>
            <p:ph type="body" sz="quarter" idx="22" hasCustomPrompt="1"/>
          </p:nvPr>
        </p:nvSpPr>
        <p:spPr>
          <a:xfrm>
            <a:off x="1088990" y="5147136"/>
            <a:ext cx="3462814" cy="252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>
              <a:buSzTx/>
              <a:buFontTx/>
              <a:buNone/>
              <a:defRPr sz="12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/>
            <a:r>
              <a:t>Email</a:t>
            </a:r>
          </a:p>
        </p:txBody>
      </p:sp>
      <p:sp>
        <p:nvSpPr>
          <p:cNvPr id="110" name="Rectangle 18"/>
          <p:cNvSpPr/>
          <p:nvPr/>
        </p:nvSpPr>
        <p:spPr>
          <a:xfrm>
            <a:off x="-9856" y="6678000"/>
            <a:ext cx="9405316" cy="144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" name="Rectangle 20"/>
          <p:cNvSpPr/>
          <p:nvPr/>
        </p:nvSpPr>
        <p:spPr>
          <a:xfrm>
            <a:off x="7804350" y="6678000"/>
            <a:ext cx="4224297" cy="14400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b"/>
          <a:lstStyle/>
          <a:p>
            <a:pPr algn="r">
              <a:defRPr sz="1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2" name="Slide Number Placeholder 5"/>
          <p:cNvSpPr/>
          <p:nvPr/>
        </p:nvSpPr>
        <p:spPr>
          <a:xfrm>
            <a:off x="12030074" y="6678000"/>
            <a:ext cx="161926" cy="144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3" name="Rectangle 22"/>
          <p:cNvSpPr/>
          <p:nvPr/>
        </p:nvSpPr>
        <p:spPr>
          <a:xfrm>
            <a:off x="-9856" y="6821999"/>
            <a:ext cx="12201856" cy="36001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100"/>
            </a:lvl1pPr>
            <a:lvl2pPr marL="621903" indent="-358378">
              <a:buFontTx/>
              <a:defRPr sz="2100"/>
            </a:lvl2pPr>
            <a:lvl3pPr marL="948532" indent="-411957">
              <a:buFontTx/>
              <a:defRPr sz="2100"/>
            </a:lvl3pPr>
            <a:lvl4pPr marL="1206500" indent="-395287">
              <a:buFontTx/>
              <a:defRPr sz="2100"/>
            </a:lvl4pPr>
            <a:lvl5pPr marL="1484312" indent="-409575">
              <a:buFontTx/>
              <a:defRPr sz="2100"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-9856" y="6678000"/>
            <a:ext cx="9405316" cy="144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" name="Rectangle 8"/>
          <p:cNvGrpSpPr/>
          <p:nvPr/>
        </p:nvGrpSpPr>
        <p:grpSpPr>
          <a:xfrm>
            <a:off x="7804350" y="6669599"/>
            <a:ext cx="3789834" cy="152401"/>
            <a:chOff x="0" y="0"/>
            <a:chExt cx="3789833" cy="152400"/>
          </a:xfrm>
        </p:grpSpPr>
        <p:sp>
          <p:nvSpPr>
            <p:cNvPr id="3" name="Rectangle"/>
            <p:cNvSpPr/>
            <p:nvPr/>
          </p:nvSpPr>
          <p:spPr>
            <a:xfrm>
              <a:off x="0" y="8399"/>
              <a:ext cx="3789834" cy="14400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" name="Abbas Malekpour"/>
            <p:cNvSpPr txBox="1"/>
            <p:nvPr/>
          </p:nvSpPr>
          <p:spPr>
            <a:xfrm>
              <a:off x="91439" y="0"/>
              <a:ext cx="3662395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r"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Abbas Malekpour</a:t>
              </a:r>
            </a:p>
          </p:txBody>
        </p:sp>
      </p:grpSp>
      <p:sp>
        <p:nvSpPr>
          <p:cNvPr id="6" name="Rectangle 10"/>
          <p:cNvSpPr/>
          <p:nvPr/>
        </p:nvSpPr>
        <p:spPr>
          <a:xfrm>
            <a:off x="-9856" y="6821999"/>
            <a:ext cx="12201856" cy="36001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gradFill>
            <a:gsLst>
              <a:gs pos="0">
                <a:srgbClr val="002F63"/>
              </a:gs>
              <a:gs pos="47000">
                <a:srgbClr val="00438F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" name="Title Text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263525" marR="0" indent="-2635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1pPr>
      <a:lvl2pPr marL="570706" marR="0" indent="-307181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2pPr>
      <a:lvl3pPr marL="889680" marR="0" indent="-35310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3pPr>
      <a:lvl4pPr marL="1150030" marR="0" indent="-33881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4pPr>
      <a:lvl5pPr marL="1425802" marR="0" indent="-351064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5pPr>
      <a:lvl6pPr marL="2514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6pPr>
      <a:lvl7pPr marL="2971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7pPr>
      <a:lvl8pPr marL="3429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8pPr>
      <a:lvl9pPr marL="3886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2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4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5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6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7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8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9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0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1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2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4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5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7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8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8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9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0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1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3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4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5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6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7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8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9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0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2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3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4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5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6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7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8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9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0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2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3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4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5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6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7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8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9.png"/><Relationship Id="rId3" Type="http://schemas.openxmlformats.org/officeDocument/2006/relationships/image" Target="../media/image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9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towardsdatascience.com/various-ways-to-evaluate-a-machine-learning-models-performance-230449055f15" TargetMode="Externa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8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4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8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9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3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Machine Learning</a:t>
            </a:r>
          </a:p>
        </p:txBody>
      </p:sp>
      <p:sp>
        <p:nvSpPr>
          <p:cNvPr id="185" name="Subtitle 4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Dr. Abbas Malekpour</a:t>
            </a:r>
          </a:p>
        </p:txBody>
      </p:sp>
      <p:sp>
        <p:nvSpPr>
          <p:cNvPr id="186" name="Straight Connector 21"/>
          <p:cNvSpPr/>
          <p:nvPr/>
        </p:nvSpPr>
        <p:spPr>
          <a:xfrm flipH="1">
            <a:off x="7804352" y="1204505"/>
            <a:ext cx="1" cy="4093390"/>
          </a:xfrm>
          <a:prstGeom prst="line">
            <a:avLst/>
          </a:prstGeom>
          <a:ln w="63500" cap="rnd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Graphic 8"/>
          <p:cNvSpPr/>
          <p:nvPr/>
        </p:nvSpPr>
        <p:spPr>
          <a:xfrm rot="16731500">
            <a:off x="10662284" y="4436118"/>
            <a:ext cx="228605" cy="228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85" fill="norm" stroke="1" extrusionOk="0">
                <a:moveTo>
                  <a:pt x="13028" y="14390"/>
                </a:moveTo>
                <a:cubicBezTo>
                  <a:pt x="13276" y="14390"/>
                  <a:pt x="13478" y="14188"/>
                  <a:pt x="13478" y="13940"/>
                </a:cubicBezTo>
                <a:lnTo>
                  <a:pt x="13478" y="13041"/>
                </a:lnTo>
                <a:cubicBezTo>
                  <a:pt x="13478" y="12792"/>
                  <a:pt x="13276" y="12591"/>
                  <a:pt x="13028" y="12591"/>
                </a:cubicBezTo>
                <a:cubicBezTo>
                  <a:pt x="12780" y="12591"/>
                  <a:pt x="12579" y="12792"/>
                  <a:pt x="12579" y="13041"/>
                </a:cubicBezTo>
                <a:lnTo>
                  <a:pt x="12579" y="13940"/>
                </a:lnTo>
                <a:cubicBezTo>
                  <a:pt x="12579" y="14188"/>
                  <a:pt x="12780" y="14390"/>
                  <a:pt x="13028" y="14390"/>
                </a:cubicBezTo>
                <a:close/>
                <a:moveTo>
                  <a:pt x="21433" y="10923"/>
                </a:moveTo>
                <a:lnTo>
                  <a:pt x="17839" y="7326"/>
                </a:lnTo>
                <a:cubicBezTo>
                  <a:pt x="17754" y="7242"/>
                  <a:pt x="17640" y="7195"/>
                  <a:pt x="17521" y="7195"/>
                </a:cubicBezTo>
                <a:lnTo>
                  <a:pt x="8536" y="7195"/>
                </a:lnTo>
                <a:cubicBezTo>
                  <a:pt x="8354" y="7195"/>
                  <a:pt x="8190" y="7304"/>
                  <a:pt x="8121" y="7473"/>
                </a:cubicBezTo>
                <a:cubicBezTo>
                  <a:pt x="8051" y="7641"/>
                  <a:pt x="8089" y="7834"/>
                  <a:pt x="8218" y="7963"/>
                </a:cubicBezTo>
                <a:lnTo>
                  <a:pt x="10146" y="9893"/>
                </a:lnTo>
                <a:lnTo>
                  <a:pt x="6290" y="9893"/>
                </a:lnTo>
                <a:lnTo>
                  <a:pt x="6290" y="3597"/>
                </a:lnTo>
                <a:lnTo>
                  <a:pt x="7637" y="3597"/>
                </a:lnTo>
                <a:cubicBezTo>
                  <a:pt x="7885" y="3597"/>
                  <a:pt x="8087" y="3396"/>
                  <a:pt x="8087" y="3147"/>
                </a:cubicBezTo>
                <a:lnTo>
                  <a:pt x="8087" y="1348"/>
                </a:lnTo>
                <a:cubicBezTo>
                  <a:pt x="8087" y="1129"/>
                  <a:pt x="7927" y="941"/>
                  <a:pt x="7711" y="905"/>
                </a:cubicBezTo>
                <a:lnTo>
                  <a:pt x="2320" y="6"/>
                </a:lnTo>
                <a:cubicBezTo>
                  <a:pt x="2191" y="-15"/>
                  <a:pt x="2057" y="21"/>
                  <a:pt x="1956" y="106"/>
                </a:cubicBezTo>
                <a:cubicBezTo>
                  <a:pt x="1854" y="191"/>
                  <a:pt x="1797" y="317"/>
                  <a:pt x="1797" y="449"/>
                </a:cubicBezTo>
                <a:lnTo>
                  <a:pt x="1797" y="3147"/>
                </a:lnTo>
                <a:cubicBezTo>
                  <a:pt x="1797" y="3396"/>
                  <a:pt x="1998" y="3597"/>
                  <a:pt x="2246" y="3597"/>
                </a:cubicBezTo>
                <a:lnTo>
                  <a:pt x="5391" y="3597"/>
                </a:lnTo>
                <a:lnTo>
                  <a:pt x="5391" y="9893"/>
                </a:lnTo>
                <a:lnTo>
                  <a:pt x="3145" y="9893"/>
                </a:lnTo>
                <a:cubicBezTo>
                  <a:pt x="2402" y="9893"/>
                  <a:pt x="1797" y="10498"/>
                  <a:pt x="1797" y="11242"/>
                </a:cubicBezTo>
                <a:lnTo>
                  <a:pt x="1797" y="14839"/>
                </a:lnTo>
                <a:cubicBezTo>
                  <a:pt x="1797" y="15583"/>
                  <a:pt x="2402" y="16189"/>
                  <a:pt x="3145" y="16189"/>
                </a:cubicBezTo>
                <a:lnTo>
                  <a:pt x="6553" y="16189"/>
                </a:lnTo>
                <a:lnTo>
                  <a:pt x="4304" y="18440"/>
                </a:lnTo>
                <a:cubicBezTo>
                  <a:pt x="3956" y="17646"/>
                  <a:pt x="3165" y="17088"/>
                  <a:pt x="2246" y="17088"/>
                </a:cubicBezTo>
                <a:cubicBezTo>
                  <a:pt x="1008" y="17088"/>
                  <a:pt x="0" y="18097"/>
                  <a:pt x="0" y="19336"/>
                </a:cubicBezTo>
                <a:cubicBezTo>
                  <a:pt x="0" y="20576"/>
                  <a:pt x="1008" y="21585"/>
                  <a:pt x="2246" y="21585"/>
                </a:cubicBezTo>
                <a:cubicBezTo>
                  <a:pt x="3413" y="21585"/>
                  <a:pt x="4365" y="20685"/>
                  <a:pt x="4472" y="19543"/>
                </a:cubicBezTo>
                <a:lnTo>
                  <a:pt x="7823" y="16189"/>
                </a:lnTo>
                <a:lnTo>
                  <a:pt x="9884" y="16189"/>
                </a:lnTo>
                <a:lnTo>
                  <a:pt x="9884" y="17134"/>
                </a:lnTo>
                <a:cubicBezTo>
                  <a:pt x="8859" y="17342"/>
                  <a:pt x="8087" y="18251"/>
                  <a:pt x="8087" y="19336"/>
                </a:cubicBezTo>
                <a:cubicBezTo>
                  <a:pt x="8087" y="20576"/>
                  <a:pt x="9095" y="21585"/>
                  <a:pt x="10333" y="21585"/>
                </a:cubicBezTo>
                <a:cubicBezTo>
                  <a:pt x="11571" y="21585"/>
                  <a:pt x="12579" y="20576"/>
                  <a:pt x="12579" y="19336"/>
                </a:cubicBezTo>
                <a:cubicBezTo>
                  <a:pt x="12579" y="18251"/>
                  <a:pt x="11805" y="17342"/>
                  <a:pt x="10782" y="17134"/>
                </a:cubicBezTo>
                <a:lnTo>
                  <a:pt x="10782" y="16189"/>
                </a:lnTo>
                <a:lnTo>
                  <a:pt x="12841" y="16189"/>
                </a:lnTo>
                <a:lnTo>
                  <a:pt x="16194" y="19544"/>
                </a:lnTo>
                <a:cubicBezTo>
                  <a:pt x="16301" y="20685"/>
                  <a:pt x="17252" y="21585"/>
                  <a:pt x="18419" y="21585"/>
                </a:cubicBezTo>
                <a:cubicBezTo>
                  <a:pt x="19657" y="21585"/>
                  <a:pt x="20666" y="20576"/>
                  <a:pt x="20666" y="19336"/>
                </a:cubicBezTo>
                <a:cubicBezTo>
                  <a:pt x="20666" y="18097"/>
                  <a:pt x="19657" y="17088"/>
                  <a:pt x="18419" y="17088"/>
                </a:cubicBezTo>
                <a:cubicBezTo>
                  <a:pt x="17499" y="17088"/>
                  <a:pt x="16709" y="17647"/>
                  <a:pt x="16362" y="18441"/>
                </a:cubicBezTo>
                <a:lnTo>
                  <a:pt x="14112" y="16189"/>
                </a:lnTo>
                <a:lnTo>
                  <a:pt x="17521" y="16189"/>
                </a:lnTo>
                <a:cubicBezTo>
                  <a:pt x="18264" y="16189"/>
                  <a:pt x="18869" y="15583"/>
                  <a:pt x="18869" y="14839"/>
                </a:cubicBezTo>
                <a:lnTo>
                  <a:pt x="18869" y="11692"/>
                </a:lnTo>
                <a:lnTo>
                  <a:pt x="21115" y="11692"/>
                </a:lnTo>
                <a:cubicBezTo>
                  <a:pt x="21296" y="11692"/>
                  <a:pt x="21461" y="11582"/>
                  <a:pt x="21530" y="11414"/>
                </a:cubicBezTo>
                <a:cubicBezTo>
                  <a:pt x="21600" y="11245"/>
                  <a:pt x="21561" y="11052"/>
                  <a:pt x="21433" y="10923"/>
                </a:cubicBezTo>
                <a:close/>
                <a:moveTo>
                  <a:pt x="3594" y="19337"/>
                </a:moveTo>
                <a:cubicBezTo>
                  <a:pt x="3593" y="20080"/>
                  <a:pt x="2988" y="20686"/>
                  <a:pt x="2246" y="20686"/>
                </a:cubicBezTo>
                <a:cubicBezTo>
                  <a:pt x="1503" y="20686"/>
                  <a:pt x="899" y="20080"/>
                  <a:pt x="899" y="19336"/>
                </a:cubicBezTo>
                <a:cubicBezTo>
                  <a:pt x="899" y="18593"/>
                  <a:pt x="1503" y="17987"/>
                  <a:pt x="2246" y="17987"/>
                </a:cubicBezTo>
                <a:cubicBezTo>
                  <a:pt x="2989" y="17987"/>
                  <a:pt x="3594" y="18593"/>
                  <a:pt x="3594" y="19336"/>
                </a:cubicBezTo>
                <a:cubicBezTo>
                  <a:pt x="3594" y="19336"/>
                  <a:pt x="3594" y="19336"/>
                  <a:pt x="3594" y="19337"/>
                </a:cubicBezTo>
                <a:close/>
                <a:moveTo>
                  <a:pt x="18419" y="17987"/>
                </a:moveTo>
                <a:cubicBezTo>
                  <a:pt x="19162" y="17987"/>
                  <a:pt x="19767" y="18593"/>
                  <a:pt x="19767" y="19336"/>
                </a:cubicBezTo>
                <a:cubicBezTo>
                  <a:pt x="19767" y="20080"/>
                  <a:pt x="19162" y="20686"/>
                  <a:pt x="18419" y="20686"/>
                </a:cubicBezTo>
                <a:cubicBezTo>
                  <a:pt x="17676" y="20686"/>
                  <a:pt x="17072" y="20080"/>
                  <a:pt x="17072" y="19336"/>
                </a:cubicBezTo>
                <a:cubicBezTo>
                  <a:pt x="17072" y="18593"/>
                  <a:pt x="17676" y="17987"/>
                  <a:pt x="18419" y="17987"/>
                </a:cubicBezTo>
                <a:close/>
                <a:moveTo>
                  <a:pt x="9620" y="8094"/>
                </a:moveTo>
                <a:lnTo>
                  <a:pt x="12841" y="8094"/>
                </a:lnTo>
                <a:lnTo>
                  <a:pt x="15537" y="10792"/>
                </a:lnTo>
                <a:lnTo>
                  <a:pt x="12316" y="10792"/>
                </a:lnTo>
                <a:lnTo>
                  <a:pt x="9620" y="8094"/>
                </a:lnTo>
                <a:close/>
                <a:moveTo>
                  <a:pt x="2696" y="2698"/>
                </a:moveTo>
                <a:lnTo>
                  <a:pt x="2696" y="980"/>
                </a:lnTo>
                <a:lnTo>
                  <a:pt x="7188" y="1729"/>
                </a:lnTo>
                <a:lnTo>
                  <a:pt x="7188" y="2698"/>
                </a:lnTo>
                <a:lnTo>
                  <a:pt x="2696" y="2698"/>
                </a:lnTo>
                <a:close/>
                <a:moveTo>
                  <a:pt x="11681" y="19336"/>
                </a:moveTo>
                <a:cubicBezTo>
                  <a:pt x="11681" y="20080"/>
                  <a:pt x="11076" y="20686"/>
                  <a:pt x="10333" y="20686"/>
                </a:cubicBezTo>
                <a:cubicBezTo>
                  <a:pt x="9590" y="20686"/>
                  <a:pt x="8985" y="20080"/>
                  <a:pt x="8985" y="19336"/>
                </a:cubicBezTo>
                <a:cubicBezTo>
                  <a:pt x="8985" y="18593"/>
                  <a:pt x="9590" y="17987"/>
                  <a:pt x="10333" y="17987"/>
                </a:cubicBezTo>
                <a:cubicBezTo>
                  <a:pt x="11076" y="17987"/>
                  <a:pt x="11681" y="18593"/>
                  <a:pt x="11681" y="19336"/>
                </a:cubicBezTo>
                <a:close/>
                <a:moveTo>
                  <a:pt x="17970" y="14839"/>
                </a:moveTo>
                <a:cubicBezTo>
                  <a:pt x="17970" y="15088"/>
                  <a:pt x="17769" y="15289"/>
                  <a:pt x="17521" y="15289"/>
                </a:cubicBezTo>
                <a:lnTo>
                  <a:pt x="3145" y="15289"/>
                </a:lnTo>
                <a:cubicBezTo>
                  <a:pt x="2897" y="15289"/>
                  <a:pt x="2696" y="15088"/>
                  <a:pt x="2696" y="14839"/>
                </a:cubicBezTo>
                <a:lnTo>
                  <a:pt x="2696" y="11242"/>
                </a:lnTo>
                <a:cubicBezTo>
                  <a:pt x="2696" y="10994"/>
                  <a:pt x="2897" y="10792"/>
                  <a:pt x="3145" y="10792"/>
                </a:cubicBezTo>
                <a:lnTo>
                  <a:pt x="11044" y="10792"/>
                </a:lnTo>
                <a:lnTo>
                  <a:pt x="11812" y="11560"/>
                </a:lnTo>
                <a:cubicBezTo>
                  <a:pt x="11896" y="11644"/>
                  <a:pt x="12010" y="11692"/>
                  <a:pt x="12130" y="11692"/>
                </a:cubicBezTo>
                <a:lnTo>
                  <a:pt x="17970" y="11692"/>
                </a:lnTo>
                <a:lnTo>
                  <a:pt x="17970" y="14839"/>
                </a:lnTo>
                <a:close/>
                <a:moveTo>
                  <a:pt x="16807" y="10792"/>
                </a:moveTo>
                <a:lnTo>
                  <a:pt x="14112" y="8094"/>
                </a:lnTo>
                <a:lnTo>
                  <a:pt x="17335" y="8094"/>
                </a:lnTo>
                <a:lnTo>
                  <a:pt x="20030" y="10792"/>
                </a:lnTo>
                <a:lnTo>
                  <a:pt x="16807" y="10792"/>
                </a:lnTo>
                <a:close/>
                <a:moveTo>
                  <a:pt x="14825" y="14390"/>
                </a:moveTo>
                <a:cubicBezTo>
                  <a:pt x="15073" y="14390"/>
                  <a:pt x="15275" y="14188"/>
                  <a:pt x="15275" y="13940"/>
                </a:cubicBezTo>
                <a:lnTo>
                  <a:pt x="15275" y="13041"/>
                </a:lnTo>
                <a:cubicBezTo>
                  <a:pt x="15275" y="12792"/>
                  <a:pt x="15073" y="12591"/>
                  <a:pt x="14825" y="12591"/>
                </a:cubicBezTo>
                <a:cubicBezTo>
                  <a:pt x="14577" y="12591"/>
                  <a:pt x="14376" y="12792"/>
                  <a:pt x="14376" y="13041"/>
                </a:cubicBezTo>
                <a:lnTo>
                  <a:pt x="14376" y="13940"/>
                </a:lnTo>
                <a:cubicBezTo>
                  <a:pt x="14376" y="14188"/>
                  <a:pt x="14577" y="14390"/>
                  <a:pt x="14825" y="14390"/>
                </a:cubicBezTo>
                <a:close/>
                <a:moveTo>
                  <a:pt x="6739" y="11692"/>
                </a:moveTo>
                <a:lnTo>
                  <a:pt x="4043" y="11692"/>
                </a:lnTo>
                <a:cubicBezTo>
                  <a:pt x="3795" y="11692"/>
                  <a:pt x="3594" y="11893"/>
                  <a:pt x="3594" y="12141"/>
                </a:cubicBezTo>
                <a:lnTo>
                  <a:pt x="3594" y="13940"/>
                </a:lnTo>
                <a:cubicBezTo>
                  <a:pt x="3594" y="14188"/>
                  <a:pt x="3795" y="14390"/>
                  <a:pt x="4043" y="14390"/>
                </a:cubicBezTo>
                <a:lnTo>
                  <a:pt x="6739" y="14390"/>
                </a:lnTo>
                <a:cubicBezTo>
                  <a:pt x="6987" y="14390"/>
                  <a:pt x="7188" y="14188"/>
                  <a:pt x="7188" y="13940"/>
                </a:cubicBezTo>
                <a:lnTo>
                  <a:pt x="7188" y="12141"/>
                </a:lnTo>
                <a:cubicBezTo>
                  <a:pt x="7188" y="11893"/>
                  <a:pt x="6987" y="11692"/>
                  <a:pt x="6739" y="11692"/>
                </a:cubicBezTo>
                <a:close/>
                <a:moveTo>
                  <a:pt x="6290" y="13490"/>
                </a:moveTo>
                <a:lnTo>
                  <a:pt x="4493" y="13490"/>
                </a:lnTo>
                <a:lnTo>
                  <a:pt x="4493" y="12591"/>
                </a:lnTo>
                <a:lnTo>
                  <a:pt x="6290" y="12591"/>
                </a:lnTo>
                <a:lnTo>
                  <a:pt x="6290" y="13490"/>
                </a:lnTo>
                <a:close/>
                <a:moveTo>
                  <a:pt x="16622" y="14390"/>
                </a:moveTo>
                <a:cubicBezTo>
                  <a:pt x="16870" y="14390"/>
                  <a:pt x="17072" y="14188"/>
                  <a:pt x="17072" y="13940"/>
                </a:cubicBezTo>
                <a:lnTo>
                  <a:pt x="17072" y="13041"/>
                </a:lnTo>
                <a:cubicBezTo>
                  <a:pt x="17072" y="12792"/>
                  <a:pt x="16870" y="12591"/>
                  <a:pt x="16622" y="12591"/>
                </a:cubicBezTo>
                <a:cubicBezTo>
                  <a:pt x="16374" y="12591"/>
                  <a:pt x="16173" y="12792"/>
                  <a:pt x="16173" y="13041"/>
                </a:cubicBezTo>
                <a:lnTo>
                  <a:pt x="16173" y="13940"/>
                </a:lnTo>
                <a:cubicBezTo>
                  <a:pt x="16173" y="14188"/>
                  <a:pt x="16374" y="14390"/>
                  <a:pt x="16622" y="1439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90" name="Picture Placeholder 8"/>
          <p:cNvGrpSpPr/>
          <p:nvPr/>
        </p:nvGrpSpPr>
        <p:grpSpPr>
          <a:xfrm>
            <a:off x="-11284" y="1"/>
            <a:ext cx="7815637" cy="6677022"/>
            <a:chOff x="0" y="0"/>
            <a:chExt cx="7815636" cy="6677021"/>
          </a:xfrm>
        </p:grpSpPr>
        <p:sp>
          <p:nvSpPr>
            <p:cNvPr id="188" name="Rectangle"/>
            <p:cNvSpPr/>
            <p:nvPr/>
          </p:nvSpPr>
          <p:spPr>
            <a:xfrm>
              <a:off x="0" y="0"/>
              <a:ext cx="7815637" cy="667702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9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815637" cy="6677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6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variable need to be added?</a:t>
            </a:r>
          </a:p>
        </p:txBody>
      </p:sp>
      <p:sp>
        <p:nvSpPr>
          <p:cNvPr id="258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Adding Variable to reduce the ERROR rate</a:t>
            </a:r>
          </a:p>
        </p:txBody>
      </p:sp>
      <p:pic>
        <p:nvPicPr>
          <p:cNvPr id="25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968704"/>
            <a:ext cx="12192000" cy="2920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5111" y="-85553"/>
            <a:ext cx="12342221" cy="7029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32" y="-5830"/>
            <a:ext cx="12517064" cy="6869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33" y="-159893"/>
            <a:ext cx="12192001" cy="7177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5486" y="0"/>
            <a:ext cx="990102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6" name="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Clustering</a:t>
            </a:r>
          </a:p>
        </p:txBody>
      </p:sp>
      <p:sp>
        <p:nvSpPr>
          <p:cNvPr id="1367" name="K-Means Algorith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K-Means 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92630"/>
            <a:ext cx="12192000" cy="487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K-MEANS Clustering Algorithm	</a:t>
            </a:r>
          </a:p>
        </p:txBody>
      </p:sp>
      <p:sp>
        <p:nvSpPr>
          <p:cNvPr id="1373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4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Choose the number K of clusters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Select at random K points, the centroids (not necessarily from your dataset)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Assign each data point to the closest centroid--&gt;&gt; that forms K clusters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Compute and place the new centroid of  each cluster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Reassign each data point to the new closest centroid.</a:t>
            </a:r>
          </a:p>
          <a:p>
            <a:pPr lvl="1" marL="615950" indent="-342900">
              <a:lnSpc>
                <a:spcPct val="90000"/>
              </a:lnSpc>
              <a:spcBef>
                <a:spcPts val="500"/>
              </a:spcBef>
              <a:buSzPct val="100000"/>
              <a:buAutoNum type="arabicPeriod" startAt="1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If any reassignment took place, go to STEP 4, otherwise go to FIN.</a:t>
            </a:r>
          </a:p>
          <a:p>
            <a:pPr lvl="2" marL="890587" indent="-342900">
              <a:lnSpc>
                <a:spcPct val="90000"/>
              </a:lnSpc>
              <a:spcBef>
                <a:spcPts val="500"/>
              </a:spcBef>
              <a:buSzPct val="100000"/>
              <a:buAutoNum type="arabicPeriod" startAt="1"/>
              <a:defRPr sz="14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YOUR MODEL IS READY </a:t>
            </a:r>
          </a:p>
        </p:txBody>
      </p:sp>
      <p:sp>
        <p:nvSpPr>
          <p:cNvPr id="137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850" y="317500"/>
            <a:ext cx="8750300" cy="622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1334"/>
            <a:ext cx="12192000" cy="5415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1334"/>
            <a:ext cx="12192000" cy="5415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Picture Placeholder 6"/>
          <p:cNvGrpSpPr/>
          <p:nvPr/>
        </p:nvGrpSpPr>
        <p:grpSpPr>
          <a:xfrm>
            <a:off x="6235725" y="1151318"/>
            <a:ext cx="5556422" cy="4231363"/>
            <a:chOff x="0" y="0"/>
            <a:chExt cx="5556420" cy="4231361"/>
          </a:xfrm>
        </p:grpSpPr>
        <p:sp>
          <p:nvSpPr>
            <p:cNvPr id="261" name="Rectangle"/>
            <p:cNvSpPr/>
            <p:nvPr/>
          </p:nvSpPr>
          <p:spPr>
            <a:xfrm>
              <a:off x="0" y="0"/>
              <a:ext cx="5556421" cy="423136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62" name="image13.png" descr="image1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981" r="0" b="3980"/>
            <a:stretch>
              <a:fillRect/>
            </a:stretch>
          </p:blipFill>
          <p:spPr>
            <a:xfrm>
              <a:off x="0" y="0"/>
              <a:ext cx="5556421" cy="4231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7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9999" y="1062826"/>
            <a:ext cx="5875727" cy="4930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4017"/>
            <a:ext cx="12192000" cy="5429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3271"/>
            <a:ext cx="12192000" cy="5431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190500"/>
            <a:ext cx="11252200" cy="647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285750"/>
            <a:ext cx="11353800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28600"/>
            <a:ext cx="12090400" cy="640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15900"/>
            <a:ext cx="12090400" cy="642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158750"/>
            <a:ext cx="11404600" cy="654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260350"/>
            <a:ext cx="12141200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" y="190500"/>
            <a:ext cx="12128500" cy="647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" y="336550"/>
            <a:ext cx="11315700" cy="618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2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called Linear?</a:t>
            </a:r>
          </a:p>
        </p:txBody>
      </p:sp>
      <p:sp>
        <p:nvSpPr>
          <p:cNvPr id="273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276" name="Picture Placeholder 6"/>
          <p:cNvGrpSpPr/>
          <p:nvPr/>
        </p:nvGrpSpPr>
        <p:grpSpPr>
          <a:xfrm>
            <a:off x="0" y="1623891"/>
            <a:ext cx="6116595" cy="4330217"/>
            <a:chOff x="0" y="0"/>
            <a:chExt cx="6116594" cy="4330215"/>
          </a:xfrm>
        </p:grpSpPr>
        <p:sp>
          <p:nvSpPr>
            <p:cNvPr id="274" name="Rectangle"/>
            <p:cNvSpPr/>
            <p:nvPr/>
          </p:nvSpPr>
          <p:spPr>
            <a:xfrm>
              <a:off x="0" y="0"/>
              <a:ext cx="6116595" cy="4330216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75" name="image13.png" descr="image1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981" r="0" b="3981"/>
            <a:stretch>
              <a:fillRect/>
            </a:stretch>
          </p:blipFill>
          <p:spPr>
            <a:xfrm>
              <a:off x="0" y="-1"/>
              <a:ext cx="6116595" cy="4330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7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601" y="1623891"/>
            <a:ext cx="5914169" cy="4399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" y="209550"/>
            <a:ext cx="12065000" cy="6438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3050" y="177800"/>
            <a:ext cx="91059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3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24" name="Content Placeholder 13" descr="Content Placeholder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9563" y="4752587"/>
            <a:ext cx="4237973" cy="1810259"/>
          </a:xfrm>
          <a:prstGeom prst="rect">
            <a:avLst/>
          </a:prstGeom>
          <a:ln w="12700">
            <a:miter lim="400000"/>
          </a:ln>
        </p:spPr>
      </p:pic>
      <p:sp>
        <p:nvSpPr>
          <p:cNvPr id="142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"/>
            <a:ext cx="3908743" cy="2246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4463" y="0"/>
            <a:ext cx="4363073" cy="2416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8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33656" y="0"/>
            <a:ext cx="4158344" cy="2338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9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08742" y="2414488"/>
            <a:ext cx="4368795" cy="2408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Picture 9" descr="Picture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2514729"/>
            <a:ext cx="3908743" cy="2139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Picture 11" descr="Picture 1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7233" y="2420573"/>
            <a:ext cx="3855368" cy="2233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2747" y="4458851"/>
            <a:ext cx="3865996" cy="229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Picture 14" descr="Picture 1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193268" y="4654487"/>
            <a:ext cx="3771037" cy="2023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7" name="Trap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Trap Example</a:t>
            </a:r>
          </a:p>
        </p:txBody>
      </p:sp>
      <p:sp>
        <p:nvSpPr>
          <p:cNvPr id="1438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50" y="698500"/>
            <a:ext cx="8877300" cy="546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8300" y="831850"/>
            <a:ext cx="8915400" cy="519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787400"/>
            <a:ext cx="9042400" cy="525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1" name="How many Number of Clus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lnSpc>
                <a:spcPts val="3900"/>
              </a:lnSpc>
              <a:defRPr spc="-148" sz="4752"/>
            </a:lvl1pPr>
          </a:lstStyle>
          <a:p>
            <a:pPr/>
            <a:r>
              <a:t>How many Number of Cluster?</a:t>
            </a:r>
          </a:p>
        </p:txBody>
      </p:sp>
      <p:sp>
        <p:nvSpPr>
          <p:cNvPr id="1452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703" y="0"/>
            <a:ext cx="1042859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837" y="114300"/>
            <a:ext cx="10658326" cy="6476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2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Single and Multi Variable vs Polynomial Linear Regression</a:t>
            </a:r>
          </a:p>
        </p:txBody>
      </p:sp>
      <p:pic>
        <p:nvPicPr>
          <p:cNvPr id="28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951496"/>
            <a:ext cx="12192001" cy="525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23626"/>
            <a:ext cx="12192000" cy="5610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688" y="0"/>
            <a:ext cx="1019262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8" name="Hierarchical 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Hierarchical Clustering</a:t>
            </a:r>
          </a:p>
        </p:txBody>
      </p:sp>
      <p:sp>
        <p:nvSpPr>
          <p:cNvPr id="1469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7624"/>
            <a:ext cx="12192000" cy="4822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7092"/>
            <a:ext cx="12192000" cy="5263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416" y="0"/>
            <a:ext cx="11387168" cy="6538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5657"/>
            <a:ext cx="12192000" cy="5266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2728"/>
            <a:ext cx="12192000" cy="5412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6530"/>
            <a:ext cx="12192000" cy="5984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0" y="247650"/>
            <a:ext cx="11899900" cy="636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0" name="Picture Placeholder 7" descr="Picture Placeholder 7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999"/>
            <a:ext cx="12192000" cy="6678002"/>
          </a:xfrm>
          <a:prstGeom prst="rect">
            <a:avLst/>
          </a:prstGeom>
        </p:spPr>
      </p:pic>
      <p:pic>
        <p:nvPicPr>
          <p:cNvPr id="291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59999"/>
            <a:ext cx="12192000" cy="5540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2550" y="361950"/>
            <a:ext cx="9486900" cy="613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650" y="361950"/>
            <a:ext cx="9664700" cy="613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95250"/>
            <a:ext cx="9702800" cy="666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8316"/>
            <a:ext cx="12192000" cy="4661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5501"/>
            <a:ext cx="12192000" cy="4826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47400"/>
            <a:ext cx="12192000" cy="496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24854"/>
            <a:ext cx="12192000" cy="5008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75400"/>
            <a:ext cx="12192000" cy="510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7434"/>
            <a:ext cx="12192000" cy="5323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2474"/>
            <a:ext cx="12192000" cy="4913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94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5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D1=1-D2 Multi-Colinearity</a:t>
            </a:r>
          </a:p>
        </p:txBody>
      </p:sp>
      <p:sp>
        <p:nvSpPr>
          <p:cNvPr id="296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184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605"/>
            <a:ext cx="12192000" cy="5208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94418"/>
            <a:ext cx="12192000" cy="4869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8492"/>
            <a:ext cx="12192000" cy="5041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4171"/>
            <a:ext cx="12192000" cy="5069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20173"/>
            <a:ext cx="12192000" cy="481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9394"/>
            <a:ext cx="12192000" cy="4739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42358"/>
            <a:ext cx="12192000" cy="4773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Title 2"/>
          <p:cNvSpPr txBox="1"/>
          <p:nvPr>
            <p:ph type="title"/>
          </p:nvPr>
        </p:nvSpPr>
        <p:spPr>
          <a:xfrm>
            <a:off x="794862" y="3032684"/>
            <a:ext cx="3759807" cy="154781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Thank You</a:t>
            </a:r>
          </a:p>
        </p:txBody>
      </p:sp>
      <p:sp>
        <p:nvSpPr>
          <p:cNvPr id="1544" name="Text Placeholder 3"/>
          <p:cNvSpPr txBox="1"/>
          <p:nvPr>
            <p:ph type="body" sz="quarter" idx="1"/>
          </p:nvPr>
        </p:nvSpPr>
        <p:spPr>
          <a:xfrm>
            <a:off x="794860" y="4741676"/>
            <a:ext cx="3756945" cy="252001"/>
          </a:xfrm>
          <a:prstGeom prst="rect">
            <a:avLst/>
          </a:prstGeom>
        </p:spPr>
        <p:txBody>
          <a:bodyPr/>
          <a:lstStyle/>
          <a:p>
            <a:pPr/>
            <a:r>
              <a:t>Abbas Malekpour</a:t>
            </a:r>
          </a:p>
        </p:txBody>
      </p:sp>
      <p:pic>
        <p:nvPicPr>
          <p:cNvPr id="1545" name="Icon Presenter EmailGraphic 17" descr="Icon Presenter EmailGraphic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097" y="5158123"/>
            <a:ext cx="218901" cy="21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6" name="Text Placeholder 4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Abbas.malekpour@gmail.com</a:t>
            </a:r>
          </a:p>
        </p:txBody>
      </p:sp>
      <p:grpSp>
        <p:nvGrpSpPr>
          <p:cNvPr id="1554" name="Group 24"/>
          <p:cNvGrpSpPr/>
          <p:nvPr/>
        </p:nvGrpSpPr>
        <p:grpSpPr>
          <a:xfrm>
            <a:off x="491927" y="312266"/>
            <a:ext cx="439904" cy="439904"/>
            <a:chOff x="0" y="0"/>
            <a:chExt cx="439903" cy="439903"/>
          </a:xfrm>
        </p:grpSpPr>
        <p:sp>
          <p:nvSpPr>
            <p:cNvPr id="1547" name="Freeform: Shape 14"/>
            <p:cNvSpPr/>
            <p:nvPr/>
          </p:nvSpPr>
          <p:spPr>
            <a:xfrm flipH="1">
              <a:off x="151472" y="151472"/>
              <a:ext cx="288432" cy="28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0800" y="20136"/>
                  </a:moveTo>
                  <a:cubicBezTo>
                    <a:pt x="5652" y="20136"/>
                    <a:pt x="1464" y="15948"/>
                    <a:pt x="1464" y="10800"/>
                  </a:cubicBezTo>
                  <a:cubicBezTo>
                    <a:pt x="1464" y="5652"/>
                    <a:pt x="5652" y="1464"/>
                    <a:pt x="10800" y="1464"/>
                  </a:cubicBezTo>
                  <a:cubicBezTo>
                    <a:pt x="15948" y="1464"/>
                    <a:pt x="20136" y="5652"/>
                    <a:pt x="20136" y="10800"/>
                  </a:cubicBezTo>
                  <a:cubicBezTo>
                    <a:pt x="20136" y="15948"/>
                    <a:pt x="15948" y="20136"/>
                    <a:pt x="10800" y="201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8" name="Freeform: Shape 15"/>
            <p:cNvSpPr/>
            <p:nvPr/>
          </p:nvSpPr>
          <p:spPr>
            <a:xfrm flipH="1">
              <a:off x="297149" y="212267"/>
              <a:ext cx="82019" cy="82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00" y="12766"/>
                  </a:moveTo>
                  <a:cubicBezTo>
                    <a:pt x="5267" y="12139"/>
                    <a:pt x="5150" y="11478"/>
                    <a:pt x="5150" y="10801"/>
                  </a:cubicBezTo>
                  <a:cubicBezTo>
                    <a:pt x="5150" y="7684"/>
                    <a:pt x="7685" y="5149"/>
                    <a:pt x="10801" y="5149"/>
                  </a:cubicBezTo>
                  <a:cubicBezTo>
                    <a:pt x="13918" y="5149"/>
                    <a:pt x="16452" y="7684"/>
                    <a:pt x="16452" y="10801"/>
                  </a:cubicBezTo>
                  <a:cubicBezTo>
                    <a:pt x="16452" y="13913"/>
                    <a:pt x="13920" y="16447"/>
                    <a:pt x="10808" y="16451"/>
                  </a:cubicBezTo>
                  <a:cubicBezTo>
                    <a:pt x="9387" y="16453"/>
                    <a:pt x="8234" y="17606"/>
                    <a:pt x="8236" y="19028"/>
                  </a:cubicBezTo>
                  <a:cubicBezTo>
                    <a:pt x="8237" y="20451"/>
                    <a:pt x="9389" y="21600"/>
                    <a:pt x="10810" y="21600"/>
                  </a:cubicBezTo>
                  <a:cubicBezTo>
                    <a:pt x="10810" y="21600"/>
                    <a:pt x="10812" y="21600"/>
                    <a:pt x="10813" y="21600"/>
                  </a:cubicBezTo>
                  <a:cubicBezTo>
                    <a:pt x="16761" y="21594"/>
                    <a:pt x="21600" y="16749"/>
                    <a:pt x="21600" y="10801"/>
                  </a:cubicBezTo>
                  <a:cubicBezTo>
                    <a:pt x="21600" y="4845"/>
                    <a:pt x="16755" y="0"/>
                    <a:pt x="10800" y="0"/>
                  </a:cubicBezTo>
                  <a:cubicBezTo>
                    <a:pt x="4845" y="0"/>
                    <a:pt x="0" y="4845"/>
                    <a:pt x="0" y="10801"/>
                  </a:cubicBezTo>
                  <a:cubicBezTo>
                    <a:pt x="0" y="12093"/>
                    <a:pt x="227" y="13357"/>
                    <a:pt x="673" y="14559"/>
                  </a:cubicBezTo>
                  <a:cubicBezTo>
                    <a:pt x="1168" y="15893"/>
                    <a:pt x="2648" y="16570"/>
                    <a:pt x="3983" y="16077"/>
                  </a:cubicBezTo>
                  <a:cubicBezTo>
                    <a:pt x="5318" y="15580"/>
                    <a:pt x="5996" y="14098"/>
                    <a:pt x="5500" y="1276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9" name="Freeform: Shape 19"/>
            <p:cNvSpPr/>
            <p:nvPr/>
          </p:nvSpPr>
          <p:spPr>
            <a:xfrm flipH="1">
              <a:off x="195018" y="262498"/>
              <a:ext cx="66710" cy="66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0" fill="norm" stroke="1" extrusionOk="0">
                  <a:moveTo>
                    <a:pt x="14961" y="9001"/>
                  </a:moveTo>
                  <a:cubicBezTo>
                    <a:pt x="15165" y="9517"/>
                    <a:pt x="15269" y="10066"/>
                    <a:pt x="15269" y="10629"/>
                  </a:cubicBezTo>
                  <a:cubicBezTo>
                    <a:pt x="15269" y="13078"/>
                    <a:pt x="13264" y="15070"/>
                    <a:pt x="10800" y="15070"/>
                  </a:cubicBezTo>
                  <a:cubicBezTo>
                    <a:pt x="8336" y="15070"/>
                    <a:pt x="6331" y="13077"/>
                    <a:pt x="6331" y="10629"/>
                  </a:cubicBezTo>
                  <a:cubicBezTo>
                    <a:pt x="6331" y="8451"/>
                    <a:pt x="7894" y="6609"/>
                    <a:pt x="10048" y="6250"/>
                  </a:cubicBezTo>
                  <a:cubicBezTo>
                    <a:pt x="11772" y="5961"/>
                    <a:pt x="12935" y="4337"/>
                    <a:pt x="12644" y="2624"/>
                  </a:cubicBezTo>
                  <a:cubicBezTo>
                    <a:pt x="12352" y="912"/>
                    <a:pt x="10719" y="-240"/>
                    <a:pt x="8997" y="43"/>
                  </a:cubicBezTo>
                  <a:cubicBezTo>
                    <a:pt x="3784" y="916"/>
                    <a:pt x="0" y="5368"/>
                    <a:pt x="0" y="10628"/>
                  </a:cubicBezTo>
                  <a:cubicBezTo>
                    <a:pt x="0" y="16547"/>
                    <a:pt x="4844" y="21360"/>
                    <a:pt x="10800" y="21360"/>
                  </a:cubicBezTo>
                  <a:cubicBezTo>
                    <a:pt x="16756" y="21360"/>
                    <a:pt x="21600" y="16545"/>
                    <a:pt x="21600" y="10628"/>
                  </a:cubicBezTo>
                  <a:cubicBezTo>
                    <a:pt x="21600" y="9270"/>
                    <a:pt x="21347" y="7944"/>
                    <a:pt x="20848" y="6689"/>
                  </a:cubicBezTo>
                  <a:cubicBezTo>
                    <a:pt x="20206" y="5074"/>
                    <a:pt x="18365" y="4282"/>
                    <a:pt x="16741" y="4918"/>
                  </a:cubicBezTo>
                  <a:cubicBezTo>
                    <a:pt x="15118" y="5556"/>
                    <a:pt x="14318" y="7384"/>
                    <a:pt x="14961" y="90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0" name="Freeform: Shape 20"/>
            <p:cNvSpPr/>
            <p:nvPr/>
          </p:nvSpPr>
          <p:spPr>
            <a:xfrm flipH="1">
              <a:off x="285881" y="330787"/>
              <a:ext cx="72169" cy="69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7" h="21600" fill="norm" stroke="1" extrusionOk="0">
                  <a:moveTo>
                    <a:pt x="9832" y="0"/>
                  </a:moveTo>
                  <a:cubicBezTo>
                    <a:pt x="7204" y="0"/>
                    <a:pt x="4734" y="1159"/>
                    <a:pt x="2876" y="3262"/>
                  </a:cubicBezTo>
                  <a:cubicBezTo>
                    <a:pt x="-959" y="7603"/>
                    <a:pt x="-959" y="14668"/>
                    <a:pt x="2876" y="19010"/>
                  </a:cubicBezTo>
                  <a:cubicBezTo>
                    <a:pt x="3756" y="20004"/>
                    <a:pt x="4777" y="20791"/>
                    <a:pt x="5909" y="21348"/>
                  </a:cubicBezTo>
                  <a:cubicBezTo>
                    <a:pt x="6256" y="21518"/>
                    <a:pt x="6616" y="21600"/>
                    <a:pt x="6970" y="21600"/>
                  </a:cubicBezTo>
                  <a:cubicBezTo>
                    <a:pt x="7999" y="21600"/>
                    <a:pt x="8980" y="20921"/>
                    <a:pt x="9416" y="19784"/>
                  </a:cubicBezTo>
                  <a:cubicBezTo>
                    <a:pt x="10002" y="18254"/>
                    <a:pt x="9384" y="16478"/>
                    <a:pt x="8033" y="15814"/>
                  </a:cubicBezTo>
                  <a:cubicBezTo>
                    <a:pt x="7514" y="15560"/>
                    <a:pt x="7048" y="15199"/>
                    <a:pt x="6644" y="14742"/>
                  </a:cubicBezTo>
                  <a:cubicBezTo>
                    <a:pt x="4887" y="12754"/>
                    <a:pt x="4887" y="9516"/>
                    <a:pt x="6644" y="7528"/>
                  </a:cubicBezTo>
                  <a:cubicBezTo>
                    <a:pt x="8344" y="5600"/>
                    <a:pt x="11314" y="5601"/>
                    <a:pt x="13015" y="7528"/>
                  </a:cubicBezTo>
                  <a:cubicBezTo>
                    <a:pt x="14577" y="9296"/>
                    <a:pt x="14784" y="12054"/>
                    <a:pt x="13506" y="14087"/>
                  </a:cubicBezTo>
                  <a:cubicBezTo>
                    <a:pt x="12652" y="15443"/>
                    <a:pt x="12933" y="17328"/>
                    <a:pt x="14132" y="18295"/>
                  </a:cubicBezTo>
                  <a:cubicBezTo>
                    <a:pt x="15330" y="19259"/>
                    <a:pt x="16995" y="18943"/>
                    <a:pt x="17849" y="17584"/>
                  </a:cubicBezTo>
                  <a:cubicBezTo>
                    <a:pt x="20641" y="13144"/>
                    <a:pt x="20193" y="7119"/>
                    <a:pt x="16784" y="3262"/>
                  </a:cubicBezTo>
                  <a:cubicBezTo>
                    <a:pt x="14929" y="1157"/>
                    <a:pt x="12458" y="0"/>
                    <a:pt x="98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1" name="Freeform: Shape 21"/>
            <p:cNvSpPr/>
            <p:nvPr/>
          </p:nvSpPr>
          <p:spPr>
            <a:xfrm flipH="1">
              <a:off x="10229" y="10229"/>
              <a:ext cx="167779" cy="16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478" fill="norm" stroke="1" extrusionOk="0">
                  <a:moveTo>
                    <a:pt x="365" y="21111"/>
                  </a:moveTo>
                  <a:cubicBezTo>
                    <a:pt x="608" y="21356"/>
                    <a:pt x="926" y="21478"/>
                    <a:pt x="1245" y="21478"/>
                  </a:cubicBezTo>
                  <a:cubicBezTo>
                    <a:pt x="1563" y="21478"/>
                    <a:pt x="1882" y="21356"/>
                    <a:pt x="2125" y="21111"/>
                  </a:cubicBezTo>
                  <a:lnTo>
                    <a:pt x="20993" y="2136"/>
                  </a:lnTo>
                  <a:cubicBezTo>
                    <a:pt x="21479" y="1648"/>
                    <a:pt x="21479" y="855"/>
                    <a:pt x="20993" y="367"/>
                  </a:cubicBezTo>
                  <a:cubicBezTo>
                    <a:pt x="20508" y="-122"/>
                    <a:pt x="19719" y="-122"/>
                    <a:pt x="19233" y="367"/>
                  </a:cubicBezTo>
                  <a:lnTo>
                    <a:pt x="365" y="19342"/>
                  </a:lnTo>
                  <a:cubicBezTo>
                    <a:pt x="-121" y="19830"/>
                    <a:pt x="-121" y="20623"/>
                    <a:pt x="365" y="211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2" name="Freeform: Shape 22"/>
            <p:cNvSpPr/>
            <p:nvPr/>
          </p:nvSpPr>
          <p:spPr>
            <a:xfrm flipH="1">
              <a:off x="94853" y="0"/>
              <a:ext cx="140856" cy="140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55" fill="norm" stroke="1" extrusionOk="0">
                  <a:moveTo>
                    <a:pt x="18787" y="436"/>
                  </a:moveTo>
                  <a:lnTo>
                    <a:pt x="434" y="18913"/>
                  </a:lnTo>
                  <a:cubicBezTo>
                    <a:pt x="-144" y="19495"/>
                    <a:pt x="-144" y="20437"/>
                    <a:pt x="434" y="21019"/>
                  </a:cubicBezTo>
                  <a:cubicBezTo>
                    <a:pt x="722" y="21310"/>
                    <a:pt x="1101" y="21455"/>
                    <a:pt x="1479" y="21455"/>
                  </a:cubicBezTo>
                  <a:cubicBezTo>
                    <a:pt x="1858" y="21455"/>
                    <a:pt x="2237" y="21310"/>
                    <a:pt x="2525" y="21019"/>
                  </a:cubicBezTo>
                  <a:lnTo>
                    <a:pt x="20878" y="2542"/>
                  </a:lnTo>
                  <a:cubicBezTo>
                    <a:pt x="21456" y="1960"/>
                    <a:pt x="21456" y="1018"/>
                    <a:pt x="20878" y="436"/>
                  </a:cubicBezTo>
                  <a:cubicBezTo>
                    <a:pt x="20302" y="-145"/>
                    <a:pt x="19364" y="-145"/>
                    <a:pt x="18787" y="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3" name="Freeform: Shape 23"/>
            <p:cNvSpPr/>
            <p:nvPr/>
          </p:nvSpPr>
          <p:spPr>
            <a:xfrm flipH="1">
              <a:off x="0" y="94853"/>
              <a:ext cx="140856" cy="14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55" fill="norm" stroke="1" extrusionOk="0">
                  <a:moveTo>
                    <a:pt x="18787" y="436"/>
                  </a:moveTo>
                  <a:lnTo>
                    <a:pt x="434" y="18913"/>
                  </a:lnTo>
                  <a:cubicBezTo>
                    <a:pt x="-144" y="19495"/>
                    <a:pt x="-144" y="20437"/>
                    <a:pt x="434" y="21019"/>
                  </a:cubicBezTo>
                  <a:cubicBezTo>
                    <a:pt x="722" y="21310"/>
                    <a:pt x="1101" y="21455"/>
                    <a:pt x="1479" y="21455"/>
                  </a:cubicBezTo>
                  <a:cubicBezTo>
                    <a:pt x="1858" y="21455"/>
                    <a:pt x="2237" y="21310"/>
                    <a:pt x="2525" y="21019"/>
                  </a:cubicBezTo>
                  <a:lnTo>
                    <a:pt x="20878" y="2542"/>
                  </a:lnTo>
                  <a:cubicBezTo>
                    <a:pt x="21456" y="1960"/>
                    <a:pt x="21456" y="1018"/>
                    <a:pt x="20878" y="436"/>
                  </a:cubicBezTo>
                  <a:cubicBezTo>
                    <a:pt x="20302" y="-145"/>
                    <a:pt x="19364" y="-145"/>
                    <a:pt x="18787" y="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555" name="Graphic 14"/>
          <p:cNvSpPr/>
          <p:nvPr/>
        </p:nvSpPr>
        <p:spPr>
          <a:xfrm>
            <a:off x="4951026" y="5311604"/>
            <a:ext cx="440931" cy="365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9" h="21597" fill="norm" stroke="1" extrusionOk="0">
                <a:moveTo>
                  <a:pt x="15716" y="675"/>
                </a:moveTo>
                <a:cubicBezTo>
                  <a:pt x="15089" y="1104"/>
                  <a:pt x="14615" y="1747"/>
                  <a:pt x="14615" y="2541"/>
                </a:cubicBezTo>
                <a:cubicBezTo>
                  <a:pt x="14647" y="3512"/>
                  <a:pt x="15178" y="4104"/>
                  <a:pt x="15854" y="4318"/>
                </a:cubicBezTo>
                <a:cubicBezTo>
                  <a:pt x="16513" y="4518"/>
                  <a:pt x="17373" y="4427"/>
                  <a:pt x="18325" y="4169"/>
                </a:cubicBezTo>
                <a:cubicBezTo>
                  <a:pt x="18581" y="5269"/>
                  <a:pt x="18655" y="6088"/>
                  <a:pt x="18537" y="6640"/>
                </a:cubicBezTo>
                <a:cubicBezTo>
                  <a:pt x="18409" y="7242"/>
                  <a:pt x="18106" y="7616"/>
                  <a:pt x="17567" y="7940"/>
                </a:cubicBezTo>
                <a:cubicBezTo>
                  <a:pt x="16488" y="8589"/>
                  <a:pt x="14492" y="8866"/>
                  <a:pt x="11850" y="9677"/>
                </a:cubicBezTo>
                <a:cubicBezTo>
                  <a:pt x="10502" y="10233"/>
                  <a:pt x="9214" y="11097"/>
                  <a:pt x="8115" y="11849"/>
                </a:cubicBezTo>
                <a:cubicBezTo>
                  <a:pt x="7003" y="12615"/>
                  <a:pt x="6021" y="13221"/>
                  <a:pt x="5351" y="13221"/>
                </a:cubicBezTo>
                <a:cubicBezTo>
                  <a:pt x="4092" y="13221"/>
                  <a:pt x="3122" y="12764"/>
                  <a:pt x="2350" y="11891"/>
                </a:cubicBezTo>
                <a:cubicBezTo>
                  <a:pt x="1578" y="11017"/>
                  <a:pt x="1006" y="9706"/>
                  <a:pt x="621" y="7970"/>
                </a:cubicBezTo>
                <a:cubicBezTo>
                  <a:pt x="592" y="7825"/>
                  <a:pt x="469" y="7717"/>
                  <a:pt x="347" y="7728"/>
                </a:cubicBezTo>
                <a:cubicBezTo>
                  <a:pt x="225" y="7740"/>
                  <a:pt x="117" y="7871"/>
                  <a:pt x="107" y="8020"/>
                </a:cubicBezTo>
                <a:cubicBezTo>
                  <a:pt x="-158" y="10957"/>
                  <a:pt x="39" y="13145"/>
                  <a:pt x="1045" y="14809"/>
                </a:cubicBezTo>
                <a:cubicBezTo>
                  <a:pt x="1873" y="16175"/>
                  <a:pt x="3235" y="17141"/>
                  <a:pt x="5237" y="17897"/>
                </a:cubicBezTo>
                <a:cubicBezTo>
                  <a:pt x="5461" y="18726"/>
                  <a:pt x="5228" y="19583"/>
                  <a:pt x="4984" y="20177"/>
                </a:cubicBezTo>
                <a:cubicBezTo>
                  <a:pt x="4935" y="20298"/>
                  <a:pt x="4956" y="20450"/>
                  <a:pt x="5033" y="20546"/>
                </a:cubicBezTo>
                <a:cubicBezTo>
                  <a:pt x="5244" y="20803"/>
                  <a:pt x="5532" y="20869"/>
                  <a:pt x="5824" y="20914"/>
                </a:cubicBezTo>
                <a:cubicBezTo>
                  <a:pt x="6040" y="20946"/>
                  <a:pt x="6259" y="20949"/>
                  <a:pt x="6468" y="20952"/>
                </a:cubicBezTo>
                <a:cubicBezTo>
                  <a:pt x="6356" y="21286"/>
                  <a:pt x="6505" y="21463"/>
                  <a:pt x="6664" y="21597"/>
                </a:cubicBezTo>
                <a:lnTo>
                  <a:pt x="9812" y="21597"/>
                </a:lnTo>
                <a:cubicBezTo>
                  <a:pt x="9978" y="21600"/>
                  <a:pt x="10116" y="21371"/>
                  <a:pt x="10064" y="21181"/>
                </a:cubicBezTo>
                <a:cubicBezTo>
                  <a:pt x="9827" y="20307"/>
                  <a:pt x="9836" y="19780"/>
                  <a:pt x="10260" y="18678"/>
                </a:cubicBezTo>
                <a:cubicBezTo>
                  <a:pt x="11739" y="18665"/>
                  <a:pt x="13051" y="18459"/>
                  <a:pt x="14419" y="17766"/>
                </a:cubicBezTo>
                <a:cubicBezTo>
                  <a:pt x="14320" y="18214"/>
                  <a:pt x="13999" y="18567"/>
                  <a:pt x="13856" y="18907"/>
                </a:cubicBezTo>
                <a:cubicBezTo>
                  <a:pt x="13804" y="19367"/>
                  <a:pt x="14189" y="19536"/>
                  <a:pt x="14476" y="19682"/>
                </a:cubicBezTo>
                <a:cubicBezTo>
                  <a:pt x="14426" y="19837"/>
                  <a:pt x="14373" y="19999"/>
                  <a:pt x="14305" y="20168"/>
                </a:cubicBezTo>
                <a:cubicBezTo>
                  <a:pt x="14228" y="20361"/>
                  <a:pt x="14365" y="20625"/>
                  <a:pt x="14541" y="20625"/>
                </a:cubicBezTo>
                <a:lnTo>
                  <a:pt x="17689" y="20625"/>
                </a:lnTo>
                <a:cubicBezTo>
                  <a:pt x="17826" y="20625"/>
                  <a:pt x="17950" y="20472"/>
                  <a:pt x="17950" y="20307"/>
                </a:cubicBezTo>
                <a:cubicBezTo>
                  <a:pt x="17950" y="19615"/>
                  <a:pt x="17777" y="18595"/>
                  <a:pt x="17689" y="17766"/>
                </a:cubicBezTo>
                <a:cubicBezTo>
                  <a:pt x="18171" y="16579"/>
                  <a:pt x="18448" y="15797"/>
                  <a:pt x="18464" y="14006"/>
                </a:cubicBezTo>
                <a:cubicBezTo>
                  <a:pt x="20213" y="12421"/>
                  <a:pt x="21292" y="9141"/>
                  <a:pt x="21391" y="6134"/>
                </a:cubicBezTo>
                <a:cubicBezTo>
                  <a:pt x="21442" y="4599"/>
                  <a:pt x="21239" y="3128"/>
                  <a:pt x="20690" y="1995"/>
                </a:cubicBezTo>
                <a:cubicBezTo>
                  <a:pt x="20142" y="862"/>
                  <a:pt x="19225" y="86"/>
                  <a:pt x="17966" y="0"/>
                </a:cubicBezTo>
                <a:cubicBezTo>
                  <a:pt x="16967" y="8"/>
                  <a:pt x="16332" y="265"/>
                  <a:pt x="15716" y="675"/>
                </a:cubicBezTo>
                <a:close/>
                <a:moveTo>
                  <a:pt x="17950" y="635"/>
                </a:moveTo>
                <a:cubicBezTo>
                  <a:pt x="19043" y="716"/>
                  <a:pt x="19768" y="1344"/>
                  <a:pt x="20242" y="2323"/>
                </a:cubicBezTo>
                <a:cubicBezTo>
                  <a:pt x="20718" y="3306"/>
                  <a:pt x="20917" y="4656"/>
                  <a:pt x="20869" y="6104"/>
                </a:cubicBezTo>
                <a:cubicBezTo>
                  <a:pt x="20774" y="9000"/>
                  <a:pt x="19661" y="12240"/>
                  <a:pt x="18064" y="13596"/>
                </a:cubicBezTo>
                <a:cubicBezTo>
                  <a:pt x="17995" y="13653"/>
                  <a:pt x="17951" y="13755"/>
                  <a:pt x="17950" y="13857"/>
                </a:cubicBezTo>
                <a:cubicBezTo>
                  <a:pt x="17950" y="15756"/>
                  <a:pt x="17716" y="16299"/>
                  <a:pt x="17192" y="17589"/>
                </a:cubicBezTo>
                <a:cubicBezTo>
                  <a:pt x="17170" y="17643"/>
                  <a:pt x="17161" y="17706"/>
                  <a:pt x="17167" y="17766"/>
                </a:cubicBezTo>
                <a:cubicBezTo>
                  <a:pt x="17245" y="18535"/>
                  <a:pt x="17362" y="19383"/>
                  <a:pt x="17396" y="19990"/>
                </a:cubicBezTo>
                <a:lnTo>
                  <a:pt x="14925" y="19990"/>
                </a:lnTo>
                <a:cubicBezTo>
                  <a:pt x="15299" y="18865"/>
                  <a:pt x="15324" y="17932"/>
                  <a:pt x="15324" y="17080"/>
                </a:cubicBezTo>
                <a:cubicBezTo>
                  <a:pt x="15323" y="16864"/>
                  <a:pt x="15099" y="16702"/>
                  <a:pt x="14941" y="16804"/>
                </a:cubicBezTo>
                <a:cubicBezTo>
                  <a:pt x="13314" y="17840"/>
                  <a:pt x="11877" y="18055"/>
                  <a:pt x="10081" y="18055"/>
                </a:cubicBezTo>
                <a:cubicBezTo>
                  <a:pt x="9983" y="18055"/>
                  <a:pt x="9887" y="18125"/>
                  <a:pt x="9844" y="18233"/>
                </a:cubicBezTo>
                <a:cubicBezTo>
                  <a:pt x="9381" y="19374"/>
                  <a:pt x="9324" y="20133"/>
                  <a:pt x="9485" y="20962"/>
                </a:cubicBezTo>
                <a:lnTo>
                  <a:pt x="6974" y="20962"/>
                </a:lnTo>
                <a:cubicBezTo>
                  <a:pt x="7152" y="20063"/>
                  <a:pt x="7151" y="19126"/>
                  <a:pt x="6917" y="17976"/>
                </a:cubicBezTo>
                <a:cubicBezTo>
                  <a:pt x="6894" y="17865"/>
                  <a:pt x="6819" y="17776"/>
                  <a:pt x="6729" y="17747"/>
                </a:cubicBezTo>
                <a:cubicBezTo>
                  <a:pt x="4000" y="16947"/>
                  <a:pt x="2357" y="15912"/>
                  <a:pt x="1461" y="14432"/>
                </a:cubicBezTo>
                <a:cubicBezTo>
                  <a:pt x="726" y="13215"/>
                  <a:pt x="484" y="11627"/>
                  <a:pt x="556" y="9518"/>
                </a:cubicBezTo>
                <a:cubicBezTo>
                  <a:pt x="930" y="10652"/>
                  <a:pt x="1371" y="11656"/>
                  <a:pt x="1991" y="12358"/>
                </a:cubicBezTo>
                <a:cubicBezTo>
                  <a:pt x="2859" y="13339"/>
                  <a:pt x="3986" y="13857"/>
                  <a:pt x="5351" y="13857"/>
                </a:cubicBezTo>
                <a:cubicBezTo>
                  <a:pt x="6255" y="13857"/>
                  <a:pt x="7250" y="13164"/>
                  <a:pt x="8368" y="12396"/>
                </a:cubicBezTo>
                <a:cubicBezTo>
                  <a:pt x="9484" y="11630"/>
                  <a:pt x="10712" y="10763"/>
                  <a:pt x="11981" y="10293"/>
                </a:cubicBezTo>
                <a:cubicBezTo>
                  <a:pt x="13909" y="9541"/>
                  <a:pt x="16111" y="9483"/>
                  <a:pt x="17795" y="8516"/>
                </a:cubicBezTo>
                <a:cubicBezTo>
                  <a:pt x="18417" y="8142"/>
                  <a:pt x="18874" y="7587"/>
                  <a:pt x="19043" y="6799"/>
                </a:cubicBezTo>
                <a:cubicBezTo>
                  <a:pt x="19211" y="6010"/>
                  <a:pt x="19117" y="5030"/>
                  <a:pt x="18782" y="3712"/>
                </a:cubicBezTo>
                <a:cubicBezTo>
                  <a:pt x="18741" y="3558"/>
                  <a:pt x="18592" y="3460"/>
                  <a:pt x="18464" y="3504"/>
                </a:cubicBezTo>
                <a:cubicBezTo>
                  <a:pt x="17445" y="3814"/>
                  <a:pt x="16566" y="3879"/>
                  <a:pt x="15985" y="3702"/>
                </a:cubicBezTo>
                <a:cubicBezTo>
                  <a:pt x="15475" y="3541"/>
                  <a:pt x="15142" y="3103"/>
                  <a:pt x="15137" y="2541"/>
                </a:cubicBezTo>
                <a:cubicBezTo>
                  <a:pt x="15137" y="2064"/>
                  <a:pt x="15444" y="1586"/>
                  <a:pt x="15977" y="1221"/>
                </a:cubicBezTo>
                <a:cubicBezTo>
                  <a:pt x="16520" y="824"/>
                  <a:pt x="17205" y="624"/>
                  <a:pt x="17950" y="635"/>
                </a:cubicBezTo>
                <a:close/>
                <a:moveTo>
                  <a:pt x="17746" y="1588"/>
                </a:moveTo>
                <a:cubicBezTo>
                  <a:pt x="17602" y="1588"/>
                  <a:pt x="17485" y="1730"/>
                  <a:pt x="17485" y="1906"/>
                </a:cubicBezTo>
                <a:cubicBezTo>
                  <a:pt x="17485" y="2081"/>
                  <a:pt x="17602" y="2223"/>
                  <a:pt x="17746" y="2223"/>
                </a:cubicBezTo>
                <a:cubicBezTo>
                  <a:pt x="17890" y="2223"/>
                  <a:pt x="18007" y="2081"/>
                  <a:pt x="18007" y="1906"/>
                </a:cubicBezTo>
                <a:cubicBezTo>
                  <a:pt x="18007" y="1730"/>
                  <a:pt x="17890" y="1588"/>
                  <a:pt x="17746" y="1588"/>
                </a:cubicBezTo>
                <a:close/>
                <a:moveTo>
                  <a:pt x="5808" y="18094"/>
                </a:moveTo>
                <a:cubicBezTo>
                  <a:pt x="6013" y="18163"/>
                  <a:pt x="6217" y="18237"/>
                  <a:pt x="6436" y="18303"/>
                </a:cubicBezTo>
                <a:cubicBezTo>
                  <a:pt x="6580" y="19078"/>
                  <a:pt x="6622" y="19723"/>
                  <a:pt x="6566" y="20326"/>
                </a:cubicBezTo>
                <a:cubicBezTo>
                  <a:pt x="6338" y="20326"/>
                  <a:pt x="6098" y="20317"/>
                  <a:pt x="5889" y="20288"/>
                </a:cubicBezTo>
                <a:cubicBezTo>
                  <a:pt x="5713" y="20263"/>
                  <a:pt x="5634" y="20199"/>
                  <a:pt x="5547" y="20149"/>
                </a:cubicBezTo>
                <a:cubicBezTo>
                  <a:pt x="5747" y="19586"/>
                  <a:pt x="5917" y="18869"/>
                  <a:pt x="5808" y="18094"/>
                </a:cubicBezTo>
                <a:close/>
                <a:moveTo>
                  <a:pt x="14737" y="18440"/>
                </a:moveTo>
                <a:cubicBezTo>
                  <a:pt x="14717" y="18637"/>
                  <a:pt x="14690" y="18840"/>
                  <a:pt x="14647" y="19046"/>
                </a:cubicBezTo>
                <a:cubicBezTo>
                  <a:pt x="14568" y="19075"/>
                  <a:pt x="14500" y="19015"/>
                  <a:pt x="14435" y="18996"/>
                </a:cubicBezTo>
                <a:cubicBezTo>
                  <a:pt x="14546" y="18802"/>
                  <a:pt x="14651" y="18605"/>
                  <a:pt x="14737" y="184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56" name="Straight Connector 13"/>
          <p:cNvSpPr/>
          <p:nvPr/>
        </p:nvSpPr>
        <p:spPr>
          <a:xfrm flipH="1">
            <a:off x="7804352" y="1204505"/>
            <a:ext cx="1" cy="4093390"/>
          </a:xfrm>
          <a:prstGeom prst="line">
            <a:avLst/>
          </a:prstGeom>
          <a:ln w="63500" cap="rnd">
            <a:solidFill>
              <a:srgbClr val="06D4D3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59" name="Picture Placeholder 7"/>
          <p:cNvGrpSpPr/>
          <p:nvPr/>
        </p:nvGrpSpPr>
        <p:grpSpPr>
          <a:xfrm>
            <a:off x="7801096" y="1"/>
            <a:ext cx="4389476" cy="6677645"/>
            <a:chOff x="0" y="0"/>
            <a:chExt cx="4389475" cy="6677644"/>
          </a:xfrm>
        </p:grpSpPr>
        <p:sp>
          <p:nvSpPr>
            <p:cNvPr id="1557" name="Rectangle"/>
            <p:cNvSpPr/>
            <p:nvPr/>
          </p:nvSpPr>
          <p:spPr>
            <a:xfrm flipH="1">
              <a:off x="0" y="0"/>
              <a:ext cx="4389476" cy="667764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58" name="image86.jpeg" descr="image86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0" y="0"/>
              <a:ext cx="4389476" cy="6677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432550"/>
          </a:xfrm>
          <a:prstGeom prst="rect">
            <a:avLst/>
          </a:prstGeom>
        </p:spPr>
      </p:pic>
      <p:sp>
        <p:nvSpPr>
          <p:cNvPr id="300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SVM – Support Vector Machine</a:t>
            </a:r>
          </a:p>
        </p:txBody>
      </p:sp>
      <p:pic>
        <p:nvPicPr>
          <p:cNvPr id="30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650" y="900000"/>
            <a:ext cx="11696700" cy="525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08" name="Linear Classifiers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 Linear Classifiers</a:t>
            </a:r>
          </a:p>
        </p:txBody>
      </p:sp>
      <p:sp>
        <p:nvSpPr>
          <p:cNvPr id="309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310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11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12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13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14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15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316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317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18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19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0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1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2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3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4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5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6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7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8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9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0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1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2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3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4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5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6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7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8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9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0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1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2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3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4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5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6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7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8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9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0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1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2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3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4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5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356" name="How would you classify this data?"/>
          <p:cNvSpPr txBox="1"/>
          <p:nvPr/>
        </p:nvSpPr>
        <p:spPr>
          <a:xfrm>
            <a:off x="7970519" y="3352800"/>
            <a:ext cx="2118361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How would you classify this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59" name="Linear Classifiers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 Linear Classifiers</a:t>
            </a:r>
          </a:p>
        </p:txBody>
      </p:sp>
      <p:sp>
        <p:nvSpPr>
          <p:cNvPr id="360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361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62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63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64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65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66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367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368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69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0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1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2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3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4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5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6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7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8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9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0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1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2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3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4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5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6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7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8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9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0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1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2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3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4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5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6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7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8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9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0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1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2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3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4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5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6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407" name="Line"/>
          <p:cNvSpPr/>
          <p:nvPr/>
        </p:nvSpPr>
        <p:spPr>
          <a:xfrm flipV="1">
            <a:off x="4114800" y="2209799"/>
            <a:ext cx="3124201" cy="30480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8" name="How would you classify this data?"/>
          <p:cNvSpPr txBox="1"/>
          <p:nvPr/>
        </p:nvSpPr>
        <p:spPr>
          <a:xfrm>
            <a:off x="7970519" y="3352800"/>
            <a:ext cx="2118361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How would you classify this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11" name="Linear Classifiers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 Linear Classifiers</a:t>
            </a:r>
          </a:p>
        </p:txBody>
      </p:sp>
      <p:sp>
        <p:nvSpPr>
          <p:cNvPr id="412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413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14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15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16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17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18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419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420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1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2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3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4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5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6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7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8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9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0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1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2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3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4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5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6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7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8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9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0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1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2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3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4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5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6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7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8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9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0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1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2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3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4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5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6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7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8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3810000" y="2362200"/>
            <a:ext cx="4038601" cy="259080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60" name="How would you classify this data?"/>
          <p:cNvSpPr txBox="1"/>
          <p:nvPr/>
        </p:nvSpPr>
        <p:spPr>
          <a:xfrm>
            <a:off x="7970519" y="3352800"/>
            <a:ext cx="2118361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How would you classify this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Type of Variables</a:t>
            </a:r>
          </a:p>
        </p:txBody>
      </p:sp>
      <p:sp>
        <p:nvSpPr>
          <p:cNvPr id="193" name="Subtitle 4"/>
          <p:cNvSpPr txBox="1"/>
          <p:nvPr>
            <p:ph type="body" sz="quarter" idx="1"/>
          </p:nvPr>
        </p:nvSpPr>
        <p:spPr>
          <a:xfrm>
            <a:off x="1273832" y="4220102"/>
            <a:ext cx="3756945" cy="7223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201" name="Group 5"/>
          <p:cNvGrpSpPr/>
          <p:nvPr/>
        </p:nvGrpSpPr>
        <p:grpSpPr>
          <a:xfrm>
            <a:off x="2448791" y="5400047"/>
            <a:ext cx="250598" cy="275349"/>
            <a:chOff x="0" y="0"/>
            <a:chExt cx="250597" cy="275347"/>
          </a:xfrm>
        </p:grpSpPr>
        <p:sp>
          <p:nvSpPr>
            <p:cNvPr id="194" name="Freeform: Shape 6"/>
            <p:cNvSpPr/>
            <p:nvPr/>
          </p:nvSpPr>
          <p:spPr>
            <a:xfrm>
              <a:off x="3093" y="128837"/>
              <a:ext cx="247505" cy="14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29" y="1350"/>
                  </a:moveTo>
                  <a:lnTo>
                    <a:pt x="13869" y="17"/>
                  </a:lnTo>
                  <a:lnTo>
                    <a:pt x="13200" y="773"/>
                  </a:lnTo>
                  <a:cubicBezTo>
                    <a:pt x="12446" y="1624"/>
                    <a:pt x="11728" y="1987"/>
                    <a:pt x="10800" y="1987"/>
                  </a:cubicBezTo>
                  <a:cubicBezTo>
                    <a:pt x="9853" y="1987"/>
                    <a:pt x="9137" y="1626"/>
                    <a:pt x="8405" y="778"/>
                  </a:cubicBezTo>
                  <a:lnTo>
                    <a:pt x="7733" y="0"/>
                  </a:lnTo>
                  <a:lnTo>
                    <a:pt x="7571" y="1349"/>
                  </a:lnTo>
                  <a:cubicBezTo>
                    <a:pt x="7549" y="1533"/>
                    <a:pt x="5294" y="19776"/>
                    <a:pt x="0" y="19776"/>
                  </a:cubicBezTo>
                  <a:lnTo>
                    <a:pt x="0" y="21600"/>
                  </a:lnTo>
                  <a:cubicBezTo>
                    <a:pt x="5339" y="21600"/>
                    <a:pt x="7825" y="7329"/>
                    <a:pt x="8462" y="2948"/>
                  </a:cubicBezTo>
                  <a:cubicBezTo>
                    <a:pt x="9169" y="3540"/>
                    <a:pt x="9916" y="3811"/>
                    <a:pt x="10800" y="3811"/>
                  </a:cubicBezTo>
                  <a:cubicBezTo>
                    <a:pt x="11672" y="3811"/>
                    <a:pt x="12418" y="3538"/>
                    <a:pt x="13137" y="2940"/>
                  </a:cubicBezTo>
                  <a:cubicBezTo>
                    <a:pt x="13772" y="7311"/>
                    <a:pt x="16258" y="21600"/>
                    <a:pt x="21600" y="21600"/>
                  </a:cubicBezTo>
                  <a:lnTo>
                    <a:pt x="21600" y="19776"/>
                  </a:lnTo>
                  <a:cubicBezTo>
                    <a:pt x="16306" y="19776"/>
                    <a:pt x="14051" y="1533"/>
                    <a:pt x="14029" y="13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5" name="Freeform: Shape 8"/>
            <p:cNvSpPr/>
            <p:nvPr/>
          </p:nvSpPr>
          <p:spPr>
            <a:xfrm>
              <a:off x="201096" y="61875"/>
              <a:ext cx="37127" cy="37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16756"/>
                    <a:pt x="4844" y="21600"/>
                    <a:pt x="10800" y="21600"/>
                  </a:cubicBez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lose/>
                  <a:moveTo>
                    <a:pt x="14400" y="10800"/>
                  </a:move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ubicBezTo>
                    <a:pt x="12785" y="7200"/>
                    <a:pt x="14400" y="8815"/>
                    <a:pt x="144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6" name="Freeform: Shape 9"/>
            <p:cNvSpPr/>
            <p:nvPr/>
          </p:nvSpPr>
          <p:spPr>
            <a:xfrm>
              <a:off x="194908" y="0"/>
              <a:ext cx="37127" cy="3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ubicBezTo>
                    <a:pt x="0" y="16756"/>
                    <a:pt x="4844" y="21600"/>
                    <a:pt x="10800" y="21600"/>
                  </a:cubicBezTo>
                  <a:close/>
                  <a:moveTo>
                    <a:pt x="10800" y="7200"/>
                  </a:moveTo>
                  <a:cubicBezTo>
                    <a:pt x="12785" y="7200"/>
                    <a:pt x="14400" y="8815"/>
                    <a:pt x="14400" y="10800"/>
                  </a:cubicBez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" name="Freeform: Shape 10"/>
            <p:cNvSpPr/>
            <p:nvPr/>
          </p:nvSpPr>
          <p:spPr>
            <a:xfrm>
              <a:off x="139220" y="77344"/>
              <a:ext cx="55689" cy="5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fill="norm" stroke="1" extrusionOk="0">
                  <a:moveTo>
                    <a:pt x="0" y="19045"/>
                  </a:moveTo>
                  <a:cubicBezTo>
                    <a:pt x="-7" y="20448"/>
                    <a:pt x="1062" y="21592"/>
                    <a:pt x="2386" y="21600"/>
                  </a:cubicBezTo>
                  <a:cubicBezTo>
                    <a:pt x="2391" y="21600"/>
                    <a:pt x="2395" y="21600"/>
                    <a:pt x="2399" y="21600"/>
                  </a:cubicBezTo>
                  <a:cubicBezTo>
                    <a:pt x="3719" y="21600"/>
                    <a:pt x="4791" y="20470"/>
                    <a:pt x="4799" y="19073"/>
                  </a:cubicBezTo>
                  <a:cubicBezTo>
                    <a:pt x="4801" y="18501"/>
                    <a:pt x="5031" y="5082"/>
                    <a:pt x="19194" y="5082"/>
                  </a:cubicBezTo>
                  <a:cubicBezTo>
                    <a:pt x="20518" y="5082"/>
                    <a:pt x="21593" y="3944"/>
                    <a:pt x="21593" y="2541"/>
                  </a:cubicBezTo>
                  <a:cubicBezTo>
                    <a:pt x="21593" y="1138"/>
                    <a:pt x="20518" y="0"/>
                    <a:pt x="19194" y="0"/>
                  </a:cubicBezTo>
                  <a:cubicBezTo>
                    <a:pt x="313" y="0"/>
                    <a:pt x="1" y="18854"/>
                    <a:pt x="0" y="190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8" name="Freeform: Shape 11"/>
            <p:cNvSpPr/>
            <p:nvPr/>
          </p:nvSpPr>
          <p:spPr>
            <a:xfrm>
              <a:off x="0" y="46406"/>
              <a:ext cx="37126" cy="37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ubicBezTo>
                    <a:pt x="0" y="16756"/>
                    <a:pt x="4844" y="21600"/>
                    <a:pt x="10800" y="21600"/>
                  </a:cubicBezTo>
                  <a:close/>
                  <a:moveTo>
                    <a:pt x="10800" y="7200"/>
                  </a:moveTo>
                  <a:cubicBezTo>
                    <a:pt x="12785" y="7200"/>
                    <a:pt x="14400" y="8815"/>
                    <a:pt x="14400" y="10800"/>
                  </a:cubicBez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9" name="Freeform: Shape 12"/>
            <p:cNvSpPr/>
            <p:nvPr/>
          </p:nvSpPr>
          <p:spPr>
            <a:xfrm>
              <a:off x="43313" y="58782"/>
              <a:ext cx="68064" cy="7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1963" y="3757"/>
                  </a:moveTo>
                  <a:cubicBezTo>
                    <a:pt x="17329" y="3757"/>
                    <a:pt x="17662" y="19048"/>
                    <a:pt x="17669" y="19732"/>
                  </a:cubicBezTo>
                  <a:cubicBezTo>
                    <a:pt x="17675" y="20766"/>
                    <a:pt x="18552" y="21600"/>
                    <a:pt x="19632" y="21600"/>
                  </a:cubicBezTo>
                  <a:cubicBezTo>
                    <a:pt x="19635" y="21600"/>
                    <a:pt x="19638" y="21600"/>
                    <a:pt x="19641" y="21600"/>
                  </a:cubicBezTo>
                  <a:cubicBezTo>
                    <a:pt x="20724" y="21595"/>
                    <a:pt x="21600" y="20750"/>
                    <a:pt x="21595" y="19713"/>
                  </a:cubicBezTo>
                  <a:cubicBezTo>
                    <a:pt x="21562" y="12894"/>
                    <a:pt x="17415" y="0"/>
                    <a:pt x="1963" y="0"/>
                  </a:cubicBezTo>
                  <a:cubicBezTo>
                    <a:pt x="879" y="0"/>
                    <a:pt x="0" y="841"/>
                    <a:pt x="0" y="1878"/>
                  </a:cubicBezTo>
                  <a:cubicBezTo>
                    <a:pt x="0" y="2915"/>
                    <a:pt x="879" y="3757"/>
                    <a:pt x="1963" y="37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0" name="Freeform: Shape 13"/>
            <p:cNvSpPr/>
            <p:nvPr/>
          </p:nvSpPr>
          <p:spPr>
            <a:xfrm>
              <a:off x="120657" y="12376"/>
              <a:ext cx="68066" cy="117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565" fill="norm" stroke="1" extrusionOk="0">
                  <a:moveTo>
                    <a:pt x="1958" y="21565"/>
                  </a:moveTo>
                  <a:cubicBezTo>
                    <a:pt x="3038" y="21565"/>
                    <a:pt x="3915" y="21056"/>
                    <a:pt x="3915" y="20430"/>
                  </a:cubicBezTo>
                  <a:cubicBezTo>
                    <a:pt x="3915" y="3225"/>
                    <a:pt x="19042" y="2299"/>
                    <a:pt x="19717" y="2267"/>
                  </a:cubicBezTo>
                  <a:cubicBezTo>
                    <a:pt x="20789" y="2223"/>
                    <a:pt x="21600" y="1685"/>
                    <a:pt x="21531" y="1062"/>
                  </a:cubicBezTo>
                  <a:cubicBezTo>
                    <a:pt x="21461" y="436"/>
                    <a:pt x="20526" y="-35"/>
                    <a:pt x="19450" y="2"/>
                  </a:cubicBezTo>
                  <a:cubicBezTo>
                    <a:pt x="18657" y="33"/>
                    <a:pt x="0" y="955"/>
                    <a:pt x="0" y="20430"/>
                  </a:cubicBezTo>
                  <a:cubicBezTo>
                    <a:pt x="0" y="21056"/>
                    <a:pt x="877" y="21565"/>
                    <a:pt x="1958" y="215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02" name="Graphic 14"/>
          <p:cNvSpPr/>
          <p:nvPr/>
        </p:nvSpPr>
        <p:spPr>
          <a:xfrm rot="20953315">
            <a:off x="4425918" y="5779082"/>
            <a:ext cx="440931" cy="365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9" h="21597" fill="norm" stroke="1" extrusionOk="0">
                <a:moveTo>
                  <a:pt x="15716" y="675"/>
                </a:moveTo>
                <a:cubicBezTo>
                  <a:pt x="15089" y="1104"/>
                  <a:pt x="14615" y="1747"/>
                  <a:pt x="14615" y="2541"/>
                </a:cubicBezTo>
                <a:cubicBezTo>
                  <a:pt x="14647" y="3512"/>
                  <a:pt x="15178" y="4104"/>
                  <a:pt x="15854" y="4318"/>
                </a:cubicBezTo>
                <a:cubicBezTo>
                  <a:pt x="16513" y="4518"/>
                  <a:pt x="17373" y="4427"/>
                  <a:pt x="18325" y="4169"/>
                </a:cubicBezTo>
                <a:cubicBezTo>
                  <a:pt x="18581" y="5269"/>
                  <a:pt x="18655" y="6088"/>
                  <a:pt x="18537" y="6640"/>
                </a:cubicBezTo>
                <a:cubicBezTo>
                  <a:pt x="18409" y="7242"/>
                  <a:pt x="18106" y="7616"/>
                  <a:pt x="17567" y="7940"/>
                </a:cubicBezTo>
                <a:cubicBezTo>
                  <a:pt x="16488" y="8589"/>
                  <a:pt x="14492" y="8866"/>
                  <a:pt x="11850" y="9677"/>
                </a:cubicBezTo>
                <a:cubicBezTo>
                  <a:pt x="10502" y="10233"/>
                  <a:pt x="9214" y="11097"/>
                  <a:pt x="8115" y="11849"/>
                </a:cubicBezTo>
                <a:cubicBezTo>
                  <a:pt x="7003" y="12615"/>
                  <a:pt x="6021" y="13221"/>
                  <a:pt x="5351" y="13221"/>
                </a:cubicBezTo>
                <a:cubicBezTo>
                  <a:pt x="4092" y="13221"/>
                  <a:pt x="3122" y="12764"/>
                  <a:pt x="2350" y="11891"/>
                </a:cubicBezTo>
                <a:cubicBezTo>
                  <a:pt x="1578" y="11017"/>
                  <a:pt x="1006" y="9706"/>
                  <a:pt x="621" y="7970"/>
                </a:cubicBezTo>
                <a:cubicBezTo>
                  <a:pt x="592" y="7825"/>
                  <a:pt x="469" y="7717"/>
                  <a:pt x="347" y="7728"/>
                </a:cubicBezTo>
                <a:cubicBezTo>
                  <a:pt x="225" y="7740"/>
                  <a:pt x="117" y="7871"/>
                  <a:pt x="107" y="8020"/>
                </a:cubicBezTo>
                <a:cubicBezTo>
                  <a:pt x="-158" y="10957"/>
                  <a:pt x="39" y="13145"/>
                  <a:pt x="1045" y="14809"/>
                </a:cubicBezTo>
                <a:cubicBezTo>
                  <a:pt x="1873" y="16175"/>
                  <a:pt x="3235" y="17141"/>
                  <a:pt x="5237" y="17897"/>
                </a:cubicBezTo>
                <a:cubicBezTo>
                  <a:pt x="5461" y="18726"/>
                  <a:pt x="5228" y="19583"/>
                  <a:pt x="4984" y="20177"/>
                </a:cubicBezTo>
                <a:cubicBezTo>
                  <a:pt x="4935" y="20298"/>
                  <a:pt x="4956" y="20450"/>
                  <a:pt x="5033" y="20546"/>
                </a:cubicBezTo>
                <a:cubicBezTo>
                  <a:pt x="5244" y="20803"/>
                  <a:pt x="5532" y="20869"/>
                  <a:pt x="5824" y="20914"/>
                </a:cubicBezTo>
                <a:cubicBezTo>
                  <a:pt x="6040" y="20946"/>
                  <a:pt x="6259" y="20949"/>
                  <a:pt x="6468" y="20952"/>
                </a:cubicBezTo>
                <a:cubicBezTo>
                  <a:pt x="6356" y="21286"/>
                  <a:pt x="6505" y="21463"/>
                  <a:pt x="6664" y="21597"/>
                </a:cubicBezTo>
                <a:lnTo>
                  <a:pt x="9812" y="21597"/>
                </a:lnTo>
                <a:cubicBezTo>
                  <a:pt x="9978" y="21600"/>
                  <a:pt x="10116" y="21371"/>
                  <a:pt x="10064" y="21181"/>
                </a:cubicBezTo>
                <a:cubicBezTo>
                  <a:pt x="9827" y="20307"/>
                  <a:pt x="9836" y="19780"/>
                  <a:pt x="10260" y="18678"/>
                </a:cubicBezTo>
                <a:cubicBezTo>
                  <a:pt x="11739" y="18665"/>
                  <a:pt x="13051" y="18459"/>
                  <a:pt x="14419" y="17766"/>
                </a:cubicBezTo>
                <a:cubicBezTo>
                  <a:pt x="14320" y="18214"/>
                  <a:pt x="13999" y="18567"/>
                  <a:pt x="13856" y="18907"/>
                </a:cubicBezTo>
                <a:cubicBezTo>
                  <a:pt x="13804" y="19367"/>
                  <a:pt x="14189" y="19536"/>
                  <a:pt x="14476" y="19682"/>
                </a:cubicBezTo>
                <a:cubicBezTo>
                  <a:pt x="14426" y="19837"/>
                  <a:pt x="14373" y="19999"/>
                  <a:pt x="14305" y="20168"/>
                </a:cubicBezTo>
                <a:cubicBezTo>
                  <a:pt x="14228" y="20361"/>
                  <a:pt x="14365" y="20625"/>
                  <a:pt x="14541" y="20625"/>
                </a:cubicBezTo>
                <a:lnTo>
                  <a:pt x="17689" y="20625"/>
                </a:lnTo>
                <a:cubicBezTo>
                  <a:pt x="17826" y="20625"/>
                  <a:pt x="17950" y="20472"/>
                  <a:pt x="17950" y="20307"/>
                </a:cubicBezTo>
                <a:cubicBezTo>
                  <a:pt x="17950" y="19615"/>
                  <a:pt x="17777" y="18595"/>
                  <a:pt x="17689" y="17766"/>
                </a:cubicBezTo>
                <a:cubicBezTo>
                  <a:pt x="18171" y="16579"/>
                  <a:pt x="18448" y="15797"/>
                  <a:pt x="18464" y="14006"/>
                </a:cubicBezTo>
                <a:cubicBezTo>
                  <a:pt x="20213" y="12421"/>
                  <a:pt x="21292" y="9141"/>
                  <a:pt x="21391" y="6134"/>
                </a:cubicBezTo>
                <a:cubicBezTo>
                  <a:pt x="21442" y="4599"/>
                  <a:pt x="21239" y="3128"/>
                  <a:pt x="20690" y="1995"/>
                </a:cubicBezTo>
                <a:cubicBezTo>
                  <a:pt x="20142" y="862"/>
                  <a:pt x="19225" y="86"/>
                  <a:pt x="17966" y="0"/>
                </a:cubicBezTo>
                <a:cubicBezTo>
                  <a:pt x="16967" y="8"/>
                  <a:pt x="16332" y="265"/>
                  <a:pt x="15716" y="675"/>
                </a:cubicBezTo>
                <a:close/>
                <a:moveTo>
                  <a:pt x="17950" y="635"/>
                </a:moveTo>
                <a:cubicBezTo>
                  <a:pt x="19043" y="716"/>
                  <a:pt x="19768" y="1344"/>
                  <a:pt x="20242" y="2323"/>
                </a:cubicBezTo>
                <a:cubicBezTo>
                  <a:pt x="20718" y="3306"/>
                  <a:pt x="20917" y="4656"/>
                  <a:pt x="20869" y="6104"/>
                </a:cubicBezTo>
                <a:cubicBezTo>
                  <a:pt x="20774" y="9000"/>
                  <a:pt x="19661" y="12240"/>
                  <a:pt x="18064" y="13596"/>
                </a:cubicBezTo>
                <a:cubicBezTo>
                  <a:pt x="17995" y="13653"/>
                  <a:pt x="17951" y="13755"/>
                  <a:pt x="17950" y="13857"/>
                </a:cubicBezTo>
                <a:cubicBezTo>
                  <a:pt x="17950" y="15756"/>
                  <a:pt x="17716" y="16299"/>
                  <a:pt x="17192" y="17589"/>
                </a:cubicBezTo>
                <a:cubicBezTo>
                  <a:pt x="17170" y="17643"/>
                  <a:pt x="17161" y="17706"/>
                  <a:pt x="17167" y="17766"/>
                </a:cubicBezTo>
                <a:cubicBezTo>
                  <a:pt x="17245" y="18535"/>
                  <a:pt x="17362" y="19383"/>
                  <a:pt x="17396" y="19990"/>
                </a:cubicBezTo>
                <a:lnTo>
                  <a:pt x="14925" y="19990"/>
                </a:lnTo>
                <a:cubicBezTo>
                  <a:pt x="15299" y="18865"/>
                  <a:pt x="15324" y="17932"/>
                  <a:pt x="15324" y="17080"/>
                </a:cubicBezTo>
                <a:cubicBezTo>
                  <a:pt x="15323" y="16864"/>
                  <a:pt x="15099" y="16702"/>
                  <a:pt x="14941" y="16804"/>
                </a:cubicBezTo>
                <a:cubicBezTo>
                  <a:pt x="13314" y="17840"/>
                  <a:pt x="11877" y="18055"/>
                  <a:pt x="10081" y="18055"/>
                </a:cubicBezTo>
                <a:cubicBezTo>
                  <a:pt x="9983" y="18055"/>
                  <a:pt x="9887" y="18125"/>
                  <a:pt x="9844" y="18233"/>
                </a:cubicBezTo>
                <a:cubicBezTo>
                  <a:pt x="9381" y="19374"/>
                  <a:pt x="9324" y="20133"/>
                  <a:pt x="9485" y="20962"/>
                </a:cubicBezTo>
                <a:lnTo>
                  <a:pt x="6974" y="20962"/>
                </a:lnTo>
                <a:cubicBezTo>
                  <a:pt x="7152" y="20063"/>
                  <a:pt x="7151" y="19126"/>
                  <a:pt x="6917" y="17976"/>
                </a:cubicBezTo>
                <a:cubicBezTo>
                  <a:pt x="6894" y="17865"/>
                  <a:pt x="6819" y="17776"/>
                  <a:pt x="6729" y="17747"/>
                </a:cubicBezTo>
                <a:cubicBezTo>
                  <a:pt x="4000" y="16947"/>
                  <a:pt x="2357" y="15912"/>
                  <a:pt x="1461" y="14432"/>
                </a:cubicBezTo>
                <a:cubicBezTo>
                  <a:pt x="726" y="13215"/>
                  <a:pt x="484" y="11627"/>
                  <a:pt x="556" y="9518"/>
                </a:cubicBezTo>
                <a:cubicBezTo>
                  <a:pt x="930" y="10652"/>
                  <a:pt x="1371" y="11656"/>
                  <a:pt x="1991" y="12358"/>
                </a:cubicBezTo>
                <a:cubicBezTo>
                  <a:pt x="2859" y="13339"/>
                  <a:pt x="3986" y="13857"/>
                  <a:pt x="5351" y="13857"/>
                </a:cubicBezTo>
                <a:cubicBezTo>
                  <a:pt x="6255" y="13857"/>
                  <a:pt x="7250" y="13164"/>
                  <a:pt x="8368" y="12396"/>
                </a:cubicBezTo>
                <a:cubicBezTo>
                  <a:pt x="9484" y="11630"/>
                  <a:pt x="10712" y="10763"/>
                  <a:pt x="11981" y="10293"/>
                </a:cubicBezTo>
                <a:cubicBezTo>
                  <a:pt x="13909" y="9541"/>
                  <a:pt x="16111" y="9483"/>
                  <a:pt x="17795" y="8516"/>
                </a:cubicBezTo>
                <a:cubicBezTo>
                  <a:pt x="18417" y="8142"/>
                  <a:pt x="18874" y="7587"/>
                  <a:pt x="19043" y="6799"/>
                </a:cubicBezTo>
                <a:cubicBezTo>
                  <a:pt x="19211" y="6010"/>
                  <a:pt x="19117" y="5030"/>
                  <a:pt x="18782" y="3712"/>
                </a:cubicBezTo>
                <a:cubicBezTo>
                  <a:pt x="18741" y="3558"/>
                  <a:pt x="18592" y="3460"/>
                  <a:pt x="18464" y="3504"/>
                </a:cubicBezTo>
                <a:cubicBezTo>
                  <a:pt x="17445" y="3814"/>
                  <a:pt x="16566" y="3879"/>
                  <a:pt x="15985" y="3702"/>
                </a:cubicBezTo>
                <a:cubicBezTo>
                  <a:pt x="15475" y="3541"/>
                  <a:pt x="15142" y="3103"/>
                  <a:pt x="15137" y="2541"/>
                </a:cubicBezTo>
                <a:cubicBezTo>
                  <a:pt x="15137" y="2064"/>
                  <a:pt x="15444" y="1586"/>
                  <a:pt x="15977" y="1221"/>
                </a:cubicBezTo>
                <a:cubicBezTo>
                  <a:pt x="16520" y="824"/>
                  <a:pt x="17205" y="624"/>
                  <a:pt x="17950" y="635"/>
                </a:cubicBezTo>
                <a:close/>
                <a:moveTo>
                  <a:pt x="17746" y="1588"/>
                </a:moveTo>
                <a:cubicBezTo>
                  <a:pt x="17602" y="1588"/>
                  <a:pt x="17485" y="1730"/>
                  <a:pt x="17485" y="1906"/>
                </a:cubicBezTo>
                <a:cubicBezTo>
                  <a:pt x="17485" y="2081"/>
                  <a:pt x="17602" y="2223"/>
                  <a:pt x="17746" y="2223"/>
                </a:cubicBezTo>
                <a:cubicBezTo>
                  <a:pt x="17890" y="2223"/>
                  <a:pt x="18007" y="2081"/>
                  <a:pt x="18007" y="1906"/>
                </a:cubicBezTo>
                <a:cubicBezTo>
                  <a:pt x="18007" y="1730"/>
                  <a:pt x="17890" y="1588"/>
                  <a:pt x="17746" y="1588"/>
                </a:cubicBezTo>
                <a:close/>
                <a:moveTo>
                  <a:pt x="5808" y="18094"/>
                </a:moveTo>
                <a:cubicBezTo>
                  <a:pt x="6013" y="18163"/>
                  <a:pt x="6217" y="18237"/>
                  <a:pt x="6436" y="18303"/>
                </a:cubicBezTo>
                <a:cubicBezTo>
                  <a:pt x="6580" y="19078"/>
                  <a:pt x="6622" y="19723"/>
                  <a:pt x="6566" y="20326"/>
                </a:cubicBezTo>
                <a:cubicBezTo>
                  <a:pt x="6338" y="20326"/>
                  <a:pt x="6098" y="20317"/>
                  <a:pt x="5889" y="20288"/>
                </a:cubicBezTo>
                <a:cubicBezTo>
                  <a:pt x="5713" y="20263"/>
                  <a:pt x="5634" y="20199"/>
                  <a:pt x="5547" y="20149"/>
                </a:cubicBezTo>
                <a:cubicBezTo>
                  <a:pt x="5747" y="19586"/>
                  <a:pt x="5917" y="18869"/>
                  <a:pt x="5808" y="18094"/>
                </a:cubicBezTo>
                <a:close/>
                <a:moveTo>
                  <a:pt x="14737" y="18440"/>
                </a:moveTo>
                <a:cubicBezTo>
                  <a:pt x="14717" y="18637"/>
                  <a:pt x="14690" y="18840"/>
                  <a:pt x="14647" y="19046"/>
                </a:cubicBezTo>
                <a:cubicBezTo>
                  <a:pt x="14568" y="19075"/>
                  <a:pt x="14500" y="19015"/>
                  <a:pt x="14435" y="18996"/>
                </a:cubicBezTo>
                <a:cubicBezTo>
                  <a:pt x="14546" y="18802"/>
                  <a:pt x="14651" y="18605"/>
                  <a:pt x="14737" y="184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3" name="Straight Connector 15"/>
          <p:cNvSpPr/>
          <p:nvPr/>
        </p:nvSpPr>
        <p:spPr>
          <a:xfrm flipH="1">
            <a:off x="7804352" y="1204505"/>
            <a:ext cx="1" cy="4093390"/>
          </a:xfrm>
          <a:prstGeom prst="line">
            <a:avLst/>
          </a:prstGeom>
          <a:ln w="63500" cap="rnd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06" name="Picture Placeholder 17"/>
          <p:cNvGrpSpPr/>
          <p:nvPr/>
        </p:nvGrpSpPr>
        <p:grpSpPr>
          <a:xfrm>
            <a:off x="7801096" y="1"/>
            <a:ext cx="4389476" cy="6677645"/>
            <a:chOff x="0" y="0"/>
            <a:chExt cx="4389475" cy="6677644"/>
          </a:xfrm>
        </p:grpSpPr>
        <p:sp>
          <p:nvSpPr>
            <p:cNvPr id="204" name="Rectangle"/>
            <p:cNvSpPr/>
            <p:nvPr/>
          </p:nvSpPr>
          <p:spPr>
            <a:xfrm>
              <a:off x="0" y="0"/>
              <a:ext cx="4389476" cy="667764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05" name="image4.jpeg" descr="image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389476" cy="6677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7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63" name="Linear Classifiers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 Linear Classifiers</a:t>
            </a:r>
          </a:p>
        </p:txBody>
      </p:sp>
      <p:sp>
        <p:nvSpPr>
          <p:cNvPr id="464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465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66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67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68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69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0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471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472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3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4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5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6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7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8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9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0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1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2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3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4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5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6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7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8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9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0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1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2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3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4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5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6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7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8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9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0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1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2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3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4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5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6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7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8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9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10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511" name="Line"/>
          <p:cNvSpPr/>
          <p:nvPr/>
        </p:nvSpPr>
        <p:spPr>
          <a:xfrm flipV="1">
            <a:off x="4953000" y="1676399"/>
            <a:ext cx="1447800" cy="40386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12" name="How would you classify this data?"/>
          <p:cNvSpPr txBox="1"/>
          <p:nvPr/>
        </p:nvSpPr>
        <p:spPr>
          <a:xfrm>
            <a:off x="7970519" y="3352800"/>
            <a:ext cx="2118361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How would you classify this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15" name="Linear Classifiers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 Linear Classifiers</a:t>
            </a:r>
          </a:p>
        </p:txBody>
      </p:sp>
      <p:sp>
        <p:nvSpPr>
          <p:cNvPr id="516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517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18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19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0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21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2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523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524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5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6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7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8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9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0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1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2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3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4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5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6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7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8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9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0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1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2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3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4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5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6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7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8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9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0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1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2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3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4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5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6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7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8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9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0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1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2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563" name="Line"/>
          <p:cNvSpPr/>
          <p:nvPr/>
        </p:nvSpPr>
        <p:spPr>
          <a:xfrm flipV="1">
            <a:off x="4953000" y="1676399"/>
            <a:ext cx="1447800" cy="40386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4" name="Any of these would be fine..…"/>
          <p:cNvSpPr txBox="1"/>
          <p:nvPr/>
        </p:nvSpPr>
        <p:spPr>
          <a:xfrm>
            <a:off x="7970519" y="3352800"/>
            <a:ext cx="2118361" cy="195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Any of these would be fine..</a:t>
            </a:r>
          </a:p>
          <a:p>
            <a:pPr>
              <a:spcBef>
                <a:spcPts val="1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..but which is best?</a:t>
            </a:r>
          </a:p>
        </p:txBody>
      </p:sp>
      <p:sp>
        <p:nvSpPr>
          <p:cNvPr id="565" name="Line"/>
          <p:cNvSpPr/>
          <p:nvPr/>
        </p:nvSpPr>
        <p:spPr>
          <a:xfrm flipV="1">
            <a:off x="3810000" y="2362200"/>
            <a:ext cx="4038601" cy="259080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6" name="Line"/>
          <p:cNvSpPr/>
          <p:nvPr/>
        </p:nvSpPr>
        <p:spPr>
          <a:xfrm flipV="1">
            <a:off x="4114800" y="2209799"/>
            <a:ext cx="3124201" cy="30480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7" name="Line"/>
          <p:cNvSpPr/>
          <p:nvPr/>
        </p:nvSpPr>
        <p:spPr>
          <a:xfrm flipV="1">
            <a:off x="3581399" y="2438400"/>
            <a:ext cx="4800601" cy="220980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8" name="Line"/>
          <p:cNvSpPr/>
          <p:nvPr/>
        </p:nvSpPr>
        <p:spPr>
          <a:xfrm flipV="1">
            <a:off x="3962399" y="2209799"/>
            <a:ext cx="3810001" cy="28194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9" name="Line"/>
          <p:cNvSpPr/>
          <p:nvPr/>
        </p:nvSpPr>
        <p:spPr>
          <a:xfrm flipV="1">
            <a:off x="3886199" y="1904999"/>
            <a:ext cx="3886202" cy="33528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70" name="Line"/>
          <p:cNvSpPr/>
          <p:nvPr/>
        </p:nvSpPr>
        <p:spPr>
          <a:xfrm flipV="1">
            <a:off x="4114799" y="1752599"/>
            <a:ext cx="3429001" cy="33528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71" name="Line"/>
          <p:cNvSpPr/>
          <p:nvPr/>
        </p:nvSpPr>
        <p:spPr>
          <a:xfrm flipV="1">
            <a:off x="4343399" y="2133599"/>
            <a:ext cx="2743201" cy="35052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72" name="Line"/>
          <p:cNvSpPr/>
          <p:nvPr/>
        </p:nvSpPr>
        <p:spPr>
          <a:xfrm flipV="1">
            <a:off x="3886200" y="2209799"/>
            <a:ext cx="4114800" cy="28194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77" name="Group"/>
          <p:cNvGrpSpPr/>
          <p:nvPr/>
        </p:nvGrpSpPr>
        <p:grpSpPr>
          <a:xfrm>
            <a:off x="4572812" y="1457827"/>
            <a:ext cx="1875193" cy="5237001"/>
            <a:chOff x="0" y="0"/>
            <a:chExt cx="1875192" cy="5237000"/>
          </a:xfrm>
        </p:grpSpPr>
        <p:sp>
          <p:nvSpPr>
            <p:cNvPr id="575" name="Line"/>
            <p:cNvSpPr/>
            <p:nvPr/>
          </p:nvSpPr>
          <p:spPr>
            <a:xfrm flipV="1">
              <a:off x="25687" y="71739"/>
              <a:ext cx="1823818" cy="5093522"/>
            </a:xfrm>
            <a:prstGeom prst="line">
              <a:avLst/>
            </a:prstGeom>
            <a:noFill/>
            <a:ln w="101600" cap="flat">
              <a:solidFill>
                <a:srgbClr val="FFCF0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76" name="Line"/>
            <p:cNvSpPr/>
            <p:nvPr/>
          </p:nvSpPr>
          <p:spPr>
            <a:xfrm flipV="1">
              <a:off x="0" y="-1"/>
              <a:ext cx="1875193" cy="523700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</p:grpSp>
      <p:sp>
        <p:nvSpPr>
          <p:cNvPr id="578" name="Classifier Margin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Classifier Margin</a:t>
            </a:r>
          </a:p>
        </p:txBody>
      </p:sp>
      <p:sp>
        <p:nvSpPr>
          <p:cNvPr id="579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580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81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82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83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84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85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586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587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88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89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0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1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2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3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4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5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6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7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8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9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0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1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2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3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4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5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6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7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8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9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0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1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2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3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4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5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6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7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8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9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0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1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2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3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4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5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626" name="Define the margin of a linear classifier as the width that the boundary could be increased by before hitting a datapoint."/>
          <p:cNvSpPr txBox="1"/>
          <p:nvPr/>
        </p:nvSpPr>
        <p:spPr>
          <a:xfrm>
            <a:off x="7970519" y="2286000"/>
            <a:ext cx="2651761" cy="303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Define the </a:t>
            </a:r>
            <a:r>
              <a:rPr>
                <a:solidFill>
                  <a:srgbClr val="FF0000"/>
                </a:solidFill>
              </a:rPr>
              <a:t>margin</a:t>
            </a:r>
            <a:r>
              <a:t> of a linear classifier as the width that the boundary could be increased by before hitting a datapoint.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29" name="Line"/>
          <p:cNvSpPr/>
          <p:nvPr/>
        </p:nvSpPr>
        <p:spPr>
          <a:xfrm flipV="1">
            <a:off x="4029859" y="1786109"/>
            <a:ext cx="2877081" cy="4581777"/>
          </a:xfrm>
          <a:prstGeom prst="line">
            <a:avLst/>
          </a:prstGeom>
          <a:ln w="355600">
            <a:solidFill>
              <a:srgbClr val="FFCF01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30" name="Line"/>
          <p:cNvSpPr/>
          <p:nvPr/>
        </p:nvSpPr>
        <p:spPr>
          <a:xfrm flipV="1">
            <a:off x="3989337" y="1721577"/>
            <a:ext cx="2958126" cy="47108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31" name="Maximum Margin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Maximum Margin</a:t>
            </a:r>
          </a:p>
        </p:txBody>
      </p:sp>
      <p:sp>
        <p:nvSpPr>
          <p:cNvPr id="632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633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34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35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36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637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38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639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640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1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2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3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4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5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6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7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8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9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0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1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2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3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4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5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6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7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8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9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0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1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2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3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4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5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6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7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8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9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0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1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2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3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4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5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6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7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8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679" name="The maximum margin linear classifier is the linear classifier with the, um, maximum margin.…"/>
          <p:cNvSpPr txBox="1"/>
          <p:nvPr/>
        </p:nvSpPr>
        <p:spPr>
          <a:xfrm>
            <a:off x="7970519" y="2286000"/>
            <a:ext cx="2651761" cy="3957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The </a:t>
            </a:r>
            <a:r>
              <a:rPr>
                <a:solidFill>
                  <a:srgbClr val="FF0000"/>
                </a:solidFill>
              </a:rPr>
              <a:t>maximum margin linear classifier</a:t>
            </a:r>
            <a:r>
              <a:t> is the linear classifier with the, um, maximum margin.</a:t>
            </a:r>
          </a:p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This is the simplest kind of SVM (Called an LSVM)</a:t>
            </a:r>
          </a:p>
        </p:txBody>
      </p:sp>
      <p:grpSp>
        <p:nvGrpSpPr>
          <p:cNvPr id="682" name="Group"/>
          <p:cNvGrpSpPr/>
          <p:nvPr/>
        </p:nvGrpSpPr>
        <p:grpSpPr>
          <a:xfrm>
            <a:off x="5965825" y="5959474"/>
            <a:ext cx="2017744" cy="540704"/>
            <a:chOff x="0" y="0"/>
            <a:chExt cx="2017743" cy="540702"/>
          </a:xfrm>
        </p:grpSpPr>
        <p:sp>
          <p:nvSpPr>
            <p:cNvPr id="680" name="Shape"/>
            <p:cNvSpPr/>
            <p:nvPr/>
          </p:nvSpPr>
          <p:spPr>
            <a:xfrm>
              <a:off x="0" y="0"/>
              <a:ext cx="2017744" cy="51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747"/>
                  </a:moveTo>
                  <a:lnTo>
                    <a:pt x="0" y="21600"/>
                  </a:lnTo>
                  <a:lnTo>
                    <a:pt x="18830" y="21600"/>
                  </a:lnTo>
                  <a:lnTo>
                    <a:pt x="18830" y="5747"/>
                  </a:lnTo>
                  <a:lnTo>
                    <a:pt x="15691" y="5747"/>
                  </a:lnTo>
                  <a:lnTo>
                    <a:pt x="21600" y="0"/>
                  </a:lnTo>
                  <a:lnTo>
                    <a:pt x="10984" y="5747"/>
                  </a:lnTo>
                  <a:close/>
                </a:path>
              </a:pathLst>
            </a:custGeom>
            <a:solidFill>
              <a:srgbClr val="CCFFCC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14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81" name="Linear SVM"/>
            <p:cNvSpPr txBox="1"/>
            <p:nvPr/>
          </p:nvSpPr>
          <p:spPr>
            <a:xfrm>
              <a:off x="52070" y="144462"/>
              <a:ext cx="165481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12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Linear SVM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85" name="Line"/>
          <p:cNvSpPr/>
          <p:nvPr/>
        </p:nvSpPr>
        <p:spPr>
          <a:xfrm flipV="1">
            <a:off x="4029859" y="1786109"/>
            <a:ext cx="2877081" cy="4581777"/>
          </a:xfrm>
          <a:prstGeom prst="line">
            <a:avLst/>
          </a:prstGeom>
          <a:ln w="355600">
            <a:solidFill>
              <a:srgbClr val="FFCF01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86" name="Line"/>
          <p:cNvSpPr/>
          <p:nvPr/>
        </p:nvSpPr>
        <p:spPr>
          <a:xfrm flipV="1">
            <a:off x="3989337" y="1721577"/>
            <a:ext cx="2958126" cy="47108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87" name="Maximum Margin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Maximum Margin</a:t>
            </a:r>
          </a:p>
        </p:txBody>
      </p:sp>
      <p:sp>
        <p:nvSpPr>
          <p:cNvPr id="688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689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0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91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2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693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4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695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696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7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8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9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0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1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2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3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4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5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6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7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8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9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0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1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2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3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4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5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6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7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8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9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0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1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2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3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4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5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6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7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8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9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0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1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2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3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4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735" name="The maximum margin linear classifier is the linear classifier with the, um, maximum margin.…"/>
          <p:cNvSpPr txBox="1"/>
          <p:nvPr/>
        </p:nvSpPr>
        <p:spPr>
          <a:xfrm>
            <a:off x="7970519" y="2286000"/>
            <a:ext cx="2651761" cy="3957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The </a:t>
            </a:r>
            <a:r>
              <a:rPr>
                <a:solidFill>
                  <a:srgbClr val="FF0000"/>
                </a:solidFill>
              </a:rPr>
              <a:t>maximum margin linear classifier</a:t>
            </a:r>
            <a:r>
              <a:t> is the linear classifier with the, um, maximum margin.</a:t>
            </a:r>
          </a:p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This is the simplest kind of SVM (Called an LSVM)</a:t>
            </a:r>
          </a:p>
        </p:txBody>
      </p:sp>
      <p:sp>
        <p:nvSpPr>
          <p:cNvPr id="736" name="Support Vectors are those datapoints that the margin pushes up against"/>
          <p:cNvSpPr txBox="1"/>
          <p:nvPr/>
        </p:nvSpPr>
        <p:spPr>
          <a:xfrm>
            <a:off x="1742757" y="3675062"/>
            <a:ext cx="2029461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000"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Support Vectors </a:t>
            </a:r>
            <a:r>
              <a:rPr>
                <a:solidFill>
                  <a:srgbClr val="000000"/>
                </a:solidFill>
              </a:rPr>
              <a:t>are those datapoints that the margin pushes up against</a:t>
            </a:r>
          </a:p>
        </p:txBody>
      </p:sp>
      <p:sp>
        <p:nvSpPr>
          <p:cNvPr id="737" name="Line"/>
          <p:cNvSpPr/>
          <p:nvPr/>
        </p:nvSpPr>
        <p:spPr>
          <a:xfrm>
            <a:off x="3636962" y="3725862"/>
            <a:ext cx="1708151" cy="155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63" y="19176"/>
                  <a:pt x="1325" y="11682"/>
                  <a:pt x="2088" y="8596"/>
                </a:cubicBezTo>
                <a:cubicBezTo>
                  <a:pt x="2650" y="1984"/>
                  <a:pt x="3453" y="1322"/>
                  <a:pt x="4256" y="0"/>
                </a:cubicBezTo>
                <a:cubicBezTo>
                  <a:pt x="5259" y="661"/>
                  <a:pt x="5741" y="0"/>
                  <a:pt x="6544" y="2424"/>
                </a:cubicBezTo>
                <a:lnTo>
                  <a:pt x="7749" y="8596"/>
                </a:lnTo>
                <a:cubicBezTo>
                  <a:pt x="7749" y="8596"/>
                  <a:pt x="7749" y="8596"/>
                  <a:pt x="7749" y="8596"/>
                </a:cubicBezTo>
                <a:cubicBezTo>
                  <a:pt x="8592" y="11461"/>
                  <a:pt x="9415" y="15208"/>
                  <a:pt x="10258" y="18073"/>
                </a:cubicBezTo>
                <a:cubicBezTo>
                  <a:pt x="13450" y="16310"/>
                  <a:pt x="16642" y="13224"/>
                  <a:pt x="19854" y="12122"/>
                </a:cubicBezTo>
                <a:cubicBezTo>
                  <a:pt x="20416" y="11241"/>
                  <a:pt x="21038" y="9698"/>
                  <a:pt x="21600" y="9698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8" name="Line"/>
          <p:cNvSpPr/>
          <p:nvPr/>
        </p:nvSpPr>
        <p:spPr>
          <a:xfrm>
            <a:off x="3603625" y="3321050"/>
            <a:ext cx="2293938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fill="norm" stroke="1" extrusionOk="0">
                <a:moveTo>
                  <a:pt x="0" y="21459"/>
                </a:moveTo>
                <a:cubicBezTo>
                  <a:pt x="75" y="21318"/>
                  <a:pt x="179" y="21388"/>
                  <a:pt x="239" y="21106"/>
                </a:cubicBezTo>
                <a:cubicBezTo>
                  <a:pt x="359" y="20541"/>
                  <a:pt x="314" y="19483"/>
                  <a:pt x="404" y="18777"/>
                </a:cubicBezTo>
                <a:cubicBezTo>
                  <a:pt x="493" y="18000"/>
                  <a:pt x="613" y="17294"/>
                  <a:pt x="718" y="16518"/>
                </a:cubicBezTo>
                <a:cubicBezTo>
                  <a:pt x="867" y="15459"/>
                  <a:pt x="1749" y="12353"/>
                  <a:pt x="1869" y="11930"/>
                </a:cubicBezTo>
                <a:cubicBezTo>
                  <a:pt x="2377" y="10165"/>
                  <a:pt x="2780" y="8118"/>
                  <a:pt x="3408" y="7271"/>
                </a:cubicBezTo>
                <a:cubicBezTo>
                  <a:pt x="3722" y="6283"/>
                  <a:pt x="4081" y="5435"/>
                  <a:pt x="4455" y="5012"/>
                </a:cubicBezTo>
                <a:cubicBezTo>
                  <a:pt x="5890" y="635"/>
                  <a:pt x="7863" y="565"/>
                  <a:pt x="9492" y="0"/>
                </a:cubicBezTo>
                <a:cubicBezTo>
                  <a:pt x="11555" y="212"/>
                  <a:pt x="13558" y="-141"/>
                  <a:pt x="15591" y="1130"/>
                </a:cubicBezTo>
                <a:cubicBezTo>
                  <a:pt x="15965" y="1765"/>
                  <a:pt x="16338" y="2259"/>
                  <a:pt x="16727" y="2683"/>
                </a:cubicBezTo>
                <a:cubicBezTo>
                  <a:pt x="17190" y="4306"/>
                  <a:pt x="17684" y="4659"/>
                  <a:pt x="18192" y="5788"/>
                </a:cubicBezTo>
                <a:cubicBezTo>
                  <a:pt x="18790" y="7200"/>
                  <a:pt x="19328" y="8259"/>
                  <a:pt x="19971" y="9177"/>
                </a:cubicBezTo>
                <a:cubicBezTo>
                  <a:pt x="20479" y="9883"/>
                  <a:pt x="21077" y="11506"/>
                  <a:pt x="21600" y="11506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9" name="Line"/>
          <p:cNvSpPr/>
          <p:nvPr/>
        </p:nvSpPr>
        <p:spPr>
          <a:xfrm>
            <a:off x="3629025" y="3994150"/>
            <a:ext cx="1733550" cy="432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13" fill="norm" stroke="1" extrusionOk="0">
                <a:moveTo>
                  <a:pt x="0" y="0"/>
                </a:moveTo>
                <a:cubicBezTo>
                  <a:pt x="930" y="687"/>
                  <a:pt x="1662" y="3053"/>
                  <a:pt x="2571" y="4122"/>
                </a:cubicBezTo>
                <a:cubicBezTo>
                  <a:pt x="3640" y="7327"/>
                  <a:pt x="5163" y="9846"/>
                  <a:pt x="6448" y="11220"/>
                </a:cubicBezTo>
                <a:cubicBezTo>
                  <a:pt x="6884" y="12365"/>
                  <a:pt x="7378" y="12441"/>
                  <a:pt x="7853" y="13281"/>
                </a:cubicBezTo>
                <a:cubicBezTo>
                  <a:pt x="8684" y="14731"/>
                  <a:pt x="9514" y="15952"/>
                  <a:pt x="10424" y="16563"/>
                </a:cubicBezTo>
                <a:cubicBezTo>
                  <a:pt x="13925" y="21600"/>
                  <a:pt x="17941" y="20760"/>
                  <a:pt x="21600" y="20760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40" name="Circle"/>
          <p:cNvSpPr/>
          <p:nvPr/>
        </p:nvSpPr>
        <p:spPr>
          <a:xfrm>
            <a:off x="5865812" y="3579812"/>
            <a:ext cx="152401" cy="152401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41" name="Circle"/>
          <p:cNvSpPr/>
          <p:nvPr/>
        </p:nvSpPr>
        <p:spPr>
          <a:xfrm>
            <a:off x="5368925" y="3689350"/>
            <a:ext cx="152400" cy="152400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42" name="Circle"/>
          <p:cNvSpPr/>
          <p:nvPr/>
        </p:nvSpPr>
        <p:spPr>
          <a:xfrm>
            <a:off x="5357812" y="4384675"/>
            <a:ext cx="152401" cy="152400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grpSp>
        <p:nvGrpSpPr>
          <p:cNvPr id="745" name="Group"/>
          <p:cNvGrpSpPr/>
          <p:nvPr/>
        </p:nvGrpSpPr>
        <p:grpSpPr>
          <a:xfrm>
            <a:off x="5965825" y="5959474"/>
            <a:ext cx="2017744" cy="540704"/>
            <a:chOff x="0" y="0"/>
            <a:chExt cx="2017743" cy="540702"/>
          </a:xfrm>
        </p:grpSpPr>
        <p:sp>
          <p:nvSpPr>
            <p:cNvPr id="743" name="Shape"/>
            <p:cNvSpPr/>
            <p:nvPr/>
          </p:nvSpPr>
          <p:spPr>
            <a:xfrm>
              <a:off x="0" y="0"/>
              <a:ext cx="2017744" cy="51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747"/>
                  </a:moveTo>
                  <a:lnTo>
                    <a:pt x="0" y="21600"/>
                  </a:lnTo>
                  <a:lnTo>
                    <a:pt x="18830" y="21600"/>
                  </a:lnTo>
                  <a:lnTo>
                    <a:pt x="18830" y="5747"/>
                  </a:lnTo>
                  <a:lnTo>
                    <a:pt x="15691" y="5747"/>
                  </a:lnTo>
                  <a:lnTo>
                    <a:pt x="21600" y="0"/>
                  </a:lnTo>
                  <a:lnTo>
                    <a:pt x="10984" y="5747"/>
                  </a:lnTo>
                  <a:close/>
                </a:path>
              </a:pathLst>
            </a:custGeom>
            <a:solidFill>
              <a:srgbClr val="CCFFCC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14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744" name="Linear SVM"/>
            <p:cNvSpPr txBox="1"/>
            <p:nvPr/>
          </p:nvSpPr>
          <p:spPr>
            <a:xfrm>
              <a:off x="52070" y="144462"/>
              <a:ext cx="165481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12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Linear SVM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48" name="Line"/>
          <p:cNvSpPr/>
          <p:nvPr/>
        </p:nvSpPr>
        <p:spPr>
          <a:xfrm flipV="1">
            <a:off x="4029859" y="1786109"/>
            <a:ext cx="2877081" cy="4581777"/>
          </a:xfrm>
          <a:prstGeom prst="line">
            <a:avLst/>
          </a:prstGeom>
          <a:ln w="355600">
            <a:solidFill>
              <a:srgbClr val="FFCF01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49" name="Line"/>
          <p:cNvSpPr/>
          <p:nvPr/>
        </p:nvSpPr>
        <p:spPr>
          <a:xfrm flipV="1">
            <a:off x="3989337" y="1721577"/>
            <a:ext cx="2958126" cy="47108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0" name="Why Maximum Margi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Why Maximum Margin?</a:t>
            </a:r>
          </a:p>
        </p:txBody>
      </p:sp>
      <p:sp>
        <p:nvSpPr>
          <p:cNvPr id="751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752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3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4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5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6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7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8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9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0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1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2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3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4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5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6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7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8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9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0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1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2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3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4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5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6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7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8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9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0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1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2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3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4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5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6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7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8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9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0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791" name="The maximum margin linear classifier is the linear classifier with the, um, maximum margin.…"/>
          <p:cNvSpPr txBox="1"/>
          <p:nvPr/>
        </p:nvSpPr>
        <p:spPr>
          <a:xfrm>
            <a:off x="7970519" y="2286000"/>
            <a:ext cx="2651761" cy="3957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The </a:t>
            </a:r>
            <a:r>
              <a:rPr>
                <a:solidFill>
                  <a:srgbClr val="FF0000"/>
                </a:solidFill>
              </a:rPr>
              <a:t>maximum margin linear classifier</a:t>
            </a:r>
            <a:r>
              <a:t> is the linear classifier with the, um, maximum margin.</a:t>
            </a:r>
          </a:p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This is the simplest kind of SVM (Called an LSVM)</a:t>
            </a:r>
          </a:p>
        </p:txBody>
      </p:sp>
      <p:sp>
        <p:nvSpPr>
          <p:cNvPr id="792" name="Support Vectors are those datapoints that the margin pushes up against"/>
          <p:cNvSpPr txBox="1"/>
          <p:nvPr/>
        </p:nvSpPr>
        <p:spPr>
          <a:xfrm>
            <a:off x="1742757" y="3675062"/>
            <a:ext cx="2029461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000"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Support Vectors </a:t>
            </a:r>
            <a:r>
              <a:rPr>
                <a:solidFill>
                  <a:srgbClr val="000000"/>
                </a:solidFill>
              </a:rPr>
              <a:t>are those datapoints that the margin pushes up against</a:t>
            </a:r>
          </a:p>
        </p:txBody>
      </p:sp>
      <p:sp>
        <p:nvSpPr>
          <p:cNvPr id="793" name="Line"/>
          <p:cNvSpPr/>
          <p:nvPr/>
        </p:nvSpPr>
        <p:spPr>
          <a:xfrm>
            <a:off x="3636962" y="3725862"/>
            <a:ext cx="1708151" cy="155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63" y="19176"/>
                  <a:pt x="1325" y="11682"/>
                  <a:pt x="2088" y="8596"/>
                </a:cubicBezTo>
                <a:cubicBezTo>
                  <a:pt x="2650" y="1984"/>
                  <a:pt x="3453" y="1322"/>
                  <a:pt x="4256" y="0"/>
                </a:cubicBezTo>
                <a:cubicBezTo>
                  <a:pt x="5259" y="661"/>
                  <a:pt x="5741" y="0"/>
                  <a:pt x="6544" y="2424"/>
                </a:cubicBezTo>
                <a:lnTo>
                  <a:pt x="7749" y="8596"/>
                </a:lnTo>
                <a:cubicBezTo>
                  <a:pt x="7749" y="8596"/>
                  <a:pt x="7749" y="8596"/>
                  <a:pt x="7749" y="8596"/>
                </a:cubicBezTo>
                <a:cubicBezTo>
                  <a:pt x="8592" y="11461"/>
                  <a:pt x="9415" y="15208"/>
                  <a:pt x="10258" y="18073"/>
                </a:cubicBezTo>
                <a:cubicBezTo>
                  <a:pt x="13450" y="16310"/>
                  <a:pt x="16642" y="13224"/>
                  <a:pt x="19854" y="12122"/>
                </a:cubicBezTo>
                <a:cubicBezTo>
                  <a:pt x="20416" y="11241"/>
                  <a:pt x="21038" y="9698"/>
                  <a:pt x="21600" y="9698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4" name="Line"/>
          <p:cNvSpPr/>
          <p:nvPr/>
        </p:nvSpPr>
        <p:spPr>
          <a:xfrm>
            <a:off x="3603625" y="3321050"/>
            <a:ext cx="2293938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fill="norm" stroke="1" extrusionOk="0">
                <a:moveTo>
                  <a:pt x="0" y="21459"/>
                </a:moveTo>
                <a:cubicBezTo>
                  <a:pt x="75" y="21318"/>
                  <a:pt x="179" y="21388"/>
                  <a:pt x="239" y="21106"/>
                </a:cubicBezTo>
                <a:cubicBezTo>
                  <a:pt x="359" y="20541"/>
                  <a:pt x="314" y="19483"/>
                  <a:pt x="404" y="18777"/>
                </a:cubicBezTo>
                <a:cubicBezTo>
                  <a:pt x="493" y="18000"/>
                  <a:pt x="613" y="17294"/>
                  <a:pt x="718" y="16518"/>
                </a:cubicBezTo>
                <a:cubicBezTo>
                  <a:pt x="867" y="15459"/>
                  <a:pt x="1749" y="12353"/>
                  <a:pt x="1869" y="11930"/>
                </a:cubicBezTo>
                <a:cubicBezTo>
                  <a:pt x="2377" y="10165"/>
                  <a:pt x="2780" y="8118"/>
                  <a:pt x="3408" y="7271"/>
                </a:cubicBezTo>
                <a:cubicBezTo>
                  <a:pt x="3722" y="6283"/>
                  <a:pt x="4081" y="5435"/>
                  <a:pt x="4455" y="5012"/>
                </a:cubicBezTo>
                <a:cubicBezTo>
                  <a:pt x="5890" y="635"/>
                  <a:pt x="7863" y="565"/>
                  <a:pt x="9492" y="0"/>
                </a:cubicBezTo>
                <a:cubicBezTo>
                  <a:pt x="11555" y="212"/>
                  <a:pt x="13558" y="-141"/>
                  <a:pt x="15591" y="1130"/>
                </a:cubicBezTo>
                <a:cubicBezTo>
                  <a:pt x="15965" y="1765"/>
                  <a:pt x="16338" y="2259"/>
                  <a:pt x="16727" y="2683"/>
                </a:cubicBezTo>
                <a:cubicBezTo>
                  <a:pt x="17190" y="4306"/>
                  <a:pt x="17684" y="4659"/>
                  <a:pt x="18192" y="5788"/>
                </a:cubicBezTo>
                <a:cubicBezTo>
                  <a:pt x="18790" y="7200"/>
                  <a:pt x="19328" y="8259"/>
                  <a:pt x="19971" y="9177"/>
                </a:cubicBezTo>
                <a:cubicBezTo>
                  <a:pt x="20479" y="9883"/>
                  <a:pt x="21077" y="11506"/>
                  <a:pt x="21600" y="11506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5" name="Line"/>
          <p:cNvSpPr/>
          <p:nvPr/>
        </p:nvSpPr>
        <p:spPr>
          <a:xfrm>
            <a:off x="3629025" y="3994150"/>
            <a:ext cx="1733550" cy="432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13" fill="norm" stroke="1" extrusionOk="0">
                <a:moveTo>
                  <a:pt x="0" y="0"/>
                </a:moveTo>
                <a:cubicBezTo>
                  <a:pt x="930" y="687"/>
                  <a:pt x="1662" y="3053"/>
                  <a:pt x="2571" y="4122"/>
                </a:cubicBezTo>
                <a:cubicBezTo>
                  <a:pt x="3640" y="7327"/>
                  <a:pt x="5163" y="9846"/>
                  <a:pt x="6448" y="11220"/>
                </a:cubicBezTo>
                <a:cubicBezTo>
                  <a:pt x="6884" y="12365"/>
                  <a:pt x="7378" y="12441"/>
                  <a:pt x="7853" y="13281"/>
                </a:cubicBezTo>
                <a:cubicBezTo>
                  <a:pt x="8684" y="14731"/>
                  <a:pt x="9514" y="15952"/>
                  <a:pt x="10424" y="16563"/>
                </a:cubicBezTo>
                <a:cubicBezTo>
                  <a:pt x="13925" y="21600"/>
                  <a:pt x="17941" y="20760"/>
                  <a:pt x="21600" y="20760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6" name="Circle"/>
          <p:cNvSpPr/>
          <p:nvPr/>
        </p:nvSpPr>
        <p:spPr>
          <a:xfrm>
            <a:off x="5865812" y="3579812"/>
            <a:ext cx="152401" cy="152401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7" name="Circle"/>
          <p:cNvSpPr/>
          <p:nvPr/>
        </p:nvSpPr>
        <p:spPr>
          <a:xfrm>
            <a:off x="5368925" y="3689350"/>
            <a:ext cx="152400" cy="152400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8" name="Circle"/>
          <p:cNvSpPr/>
          <p:nvPr/>
        </p:nvSpPr>
        <p:spPr>
          <a:xfrm>
            <a:off x="5357812" y="4384675"/>
            <a:ext cx="152401" cy="152400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9" name="Intuitively this feels safest.…"/>
          <p:cNvSpPr txBox="1"/>
          <p:nvPr/>
        </p:nvSpPr>
        <p:spPr>
          <a:xfrm>
            <a:off x="5568950" y="1276349"/>
            <a:ext cx="4968875" cy="4993641"/>
          </a:xfrm>
          <a:prstGeom prst="rect">
            <a:avLst/>
          </a:prstGeom>
          <a:solidFill>
            <a:srgbClr val="CCFFCC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1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Intuitively this feels safest. </a:t>
            </a:r>
          </a:p>
          <a:p>
            <a:pPr marL="457200" indent="-457200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1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If we’ve made a small error in the location of the boundary (it’s been jolted in its perpendicular direction) this gives us least chance of causing a misclassification.</a:t>
            </a:r>
          </a:p>
          <a:p>
            <a:pPr marL="457200" indent="-457200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1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LOOCV is easy since the model is immune to removal of any non-support-vector datapoints.</a:t>
            </a:r>
          </a:p>
          <a:p>
            <a:pPr marL="457200" indent="-457200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1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There’s some theory (using VC dimension) that is related to (but not the same as) the proposition that this is a good thing.</a:t>
            </a:r>
          </a:p>
          <a:p>
            <a:pPr marL="457200" indent="-457200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1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Empirically it works very very well.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02" name="Specifying a line and marg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Specifying a line and margin</a:t>
            </a:r>
          </a:p>
        </p:txBody>
      </p:sp>
      <p:sp>
        <p:nvSpPr>
          <p:cNvPr id="803" name="How do we represent this mathematically?…"/>
          <p:cNvSpPr txBox="1"/>
          <p:nvPr>
            <p:ph type="body" sz="quarter" idx="1"/>
          </p:nvPr>
        </p:nvSpPr>
        <p:spPr>
          <a:xfrm>
            <a:off x="1752600" y="4537075"/>
            <a:ext cx="8574088" cy="1939925"/>
          </a:xfrm>
          <a:prstGeom prst="rect">
            <a:avLst/>
          </a:prstGeom>
        </p:spPr>
        <p:txBody>
          <a:bodyPr/>
          <a:lstStyle/>
          <a:p>
            <a:pPr/>
            <a:r>
              <a:t>How do we represent this mathematically?</a:t>
            </a:r>
          </a:p>
          <a:p>
            <a:pPr/>
            <a:r>
              <a:t>…in m input dimensions?</a:t>
            </a:r>
          </a:p>
        </p:txBody>
      </p:sp>
      <p:sp>
        <p:nvSpPr>
          <p:cNvPr id="804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05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06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07" name="Plus-Plane"/>
          <p:cNvSpPr txBox="1"/>
          <p:nvPr/>
        </p:nvSpPr>
        <p:spPr>
          <a:xfrm>
            <a:off x="7132319" y="838200"/>
            <a:ext cx="13563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Plus-Plane</a:t>
            </a:r>
          </a:p>
        </p:txBody>
      </p:sp>
      <p:sp>
        <p:nvSpPr>
          <p:cNvPr id="808" name="Minus-Plane"/>
          <p:cNvSpPr txBox="1"/>
          <p:nvPr/>
        </p:nvSpPr>
        <p:spPr>
          <a:xfrm>
            <a:off x="7818119" y="1600200"/>
            <a:ext cx="18897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Minus-Plane</a:t>
            </a:r>
          </a:p>
        </p:txBody>
      </p:sp>
      <p:sp>
        <p:nvSpPr>
          <p:cNvPr id="809" name="Line"/>
          <p:cNvSpPr/>
          <p:nvPr/>
        </p:nvSpPr>
        <p:spPr>
          <a:xfrm>
            <a:off x="6775450" y="1687512"/>
            <a:ext cx="1055688" cy="1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04" fill="norm" stroke="1" extrusionOk="0">
                <a:moveTo>
                  <a:pt x="21600" y="16825"/>
                </a:moveTo>
                <a:cubicBezTo>
                  <a:pt x="11271" y="21600"/>
                  <a:pt x="16793" y="20691"/>
                  <a:pt x="5035" y="18644"/>
                </a:cubicBezTo>
                <a:cubicBezTo>
                  <a:pt x="3865" y="16825"/>
                  <a:pt x="2826" y="14324"/>
                  <a:pt x="1689" y="11823"/>
                </a:cubicBezTo>
                <a:cubicBezTo>
                  <a:pt x="1202" y="9549"/>
                  <a:pt x="455" y="9095"/>
                  <a:pt x="260" y="5229"/>
                </a:cubicBezTo>
                <a:cubicBezTo>
                  <a:pt x="162" y="3411"/>
                  <a:pt x="0" y="0"/>
                  <a:pt x="0" y="0"/>
                </a:cubicBezTo>
              </a:path>
            </a:pathLst>
          </a:custGeom>
          <a:ln w="38100">
            <a:solidFill>
              <a:srgbClr val="3333CC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10" name="Line"/>
          <p:cNvSpPr/>
          <p:nvPr/>
        </p:nvSpPr>
        <p:spPr>
          <a:xfrm>
            <a:off x="6459537" y="1090612"/>
            <a:ext cx="692151" cy="128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361" y="2133"/>
                  <a:pt x="19519" y="5600"/>
                  <a:pt x="18281" y="7733"/>
                </a:cubicBezTo>
                <a:cubicBezTo>
                  <a:pt x="16844" y="13067"/>
                  <a:pt x="15259" y="15733"/>
                  <a:pt x="13525" y="17600"/>
                </a:cubicBezTo>
                <a:cubicBezTo>
                  <a:pt x="12187" y="18933"/>
                  <a:pt x="9512" y="21600"/>
                  <a:pt x="9512" y="21600"/>
                </a:cubicBezTo>
                <a:cubicBezTo>
                  <a:pt x="6292" y="20267"/>
                  <a:pt x="5450" y="20000"/>
                  <a:pt x="2923" y="15733"/>
                </a:cubicBezTo>
                <a:cubicBezTo>
                  <a:pt x="1883" y="12000"/>
                  <a:pt x="1139" y="6933"/>
                  <a:pt x="0" y="4000"/>
                </a:cubicBezTo>
              </a:path>
            </a:pathLst>
          </a:cu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11" name="Classifier Boundary"/>
          <p:cNvSpPr txBox="1"/>
          <p:nvPr/>
        </p:nvSpPr>
        <p:spPr>
          <a:xfrm>
            <a:off x="8046719" y="1219200"/>
            <a:ext cx="2346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Classifier Boundary</a:t>
            </a:r>
          </a:p>
        </p:txBody>
      </p:sp>
      <p:sp>
        <p:nvSpPr>
          <p:cNvPr id="812" name="Line"/>
          <p:cNvSpPr/>
          <p:nvPr/>
        </p:nvSpPr>
        <p:spPr>
          <a:xfrm>
            <a:off x="6588125" y="1430337"/>
            <a:ext cx="1465263" cy="6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055" y="16691"/>
                  <a:pt x="18300" y="18164"/>
                  <a:pt x="16592" y="21600"/>
                </a:cubicBezTo>
                <a:cubicBezTo>
                  <a:pt x="13877" y="20618"/>
                  <a:pt x="11186" y="20618"/>
                  <a:pt x="8472" y="18164"/>
                </a:cubicBezTo>
                <a:cubicBezTo>
                  <a:pt x="5640" y="15709"/>
                  <a:pt x="2855" y="3436"/>
                  <a:pt x="0" y="3436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13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814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17" name="Specifying a line and marg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Specifying a line and margin</a:t>
            </a:r>
          </a:p>
        </p:txBody>
      </p:sp>
      <p:sp>
        <p:nvSpPr>
          <p:cNvPr id="818" name="Plus-plane   =    { x : w . x + b = +1 }…"/>
          <p:cNvSpPr txBox="1"/>
          <p:nvPr>
            <p:ph type="body" sz="quarter" idx="1"/>
          </p:nvPr>
        </p:nvSpPr>
        <p:spPr>
          <a:xfrm>
            <a:off x="1828800" y="3429000"/>
            <a:ext cx="8229600" cy="9906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</p:txBody>
      </p:sp>
      <p:sp>
        <p:nvSpPr>
          <p:cNvPr id="819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0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1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2" name="Plus-Plane"/>
          <p:cNvSpPr txBox="1"/>
          <p:nvPr/>
        </p:nvSpPr>
        <p:spPr>
          <a:xfrm>
            <a:off x="7132319" y="838200"/>
            <a:ext cx="13563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Plus-Plane</a:t>
            </a:r>
          </a:p>
        </p:txBody>
      </p:sp>
      <p:sp>
        <p:nvSpPr>
          <p:cNvPr id="823" name="Minus-Plane"/>
          <p:cNvSpPr txBox="1"/>
          <p:nvPr/>
        </p:nvSpPr>
        <p:spPr>
          <a:xfrm>
            <a:off x="7818119" y="1600200"/>
            <a:ext cx="18897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Minus-Plane</a:t>
            </a:r>
          </a:p>
        </p:txBody>
      </p:sp>
      <p:sp>
        <p:nvSpPr>
          <p:cNvPr id="824" name="Line"/>
          <p:cNvSpPr/>
          <p:nvPr/>
        </p:nvSpPr>
        <p:spPr>
          <a:xfrm>
            <a:off x="6775450" y="1687512"/>
            <a:ext cx="1055688" cy="1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04" fill="norm" stroke="1" extrusionOk="0">
                <a:moveTo>
                  <a:pt x="21600" y="16825"/>
                </a:moveTo>
                <a:cubicBezTo>
                  <a:pt x="11271" y="21600"/>
                  <a:pt x="16793" y="20691"/>
                  <a:pt x="5035" y="18644"/>
                </a:cubicBezTo>
                <a:cubicBezTo>
                  <a:pt x="3865" y="16825"/>
                  <a:pt x="2826" y="14324"/>
                  <a:pt x="1689" y="11823"/>
                </a:cubicBezTo>
                <a:cubicBezTo>
                  <a:pt x="1202" y="9549"/>
                  <a:pt x="455" y="9095"/>
                  <a:pt x="260" y="5229"/>
                </a:cubicBezTo>
                <a:cubicBezTo>
                  <a:pt x="162" y="3411"/>
                  <a:pt x="0" y="0"/>
                  <a:pt x="0" y="0"/>
                </a:cubicBezTo>
              </a:path>
            </a:pathLst>
          </a:custGeom>
          <a:ln w="38100">
            <a:solidFill>
              <a:srgbClr val="3333CC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5" name="Line"/>
          <p:cNvSpPr/>
          <p:nvPr/>
        </p:nvSpPr>
        <p:spPr>
          <a:xfrm>
            <a:off x="6459537" y="1090612"/>
            <a:ext cx="692151" cy="128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361" y="2133"/>
                  <a:pt x="19519" y="5600"/>
                  <a:pt x="18281" y="7733"/>
                </a:cubicBezTo>
                <a:cubicBezTo>
                  <a:pt x="16844" y="13067"/>
                  <a:pt x="15259" y="15733"/>
                  <a:pt x="13525" y="17600"/>
                </a:cubicBezTo>
                <a:cubicBezTo>
                  <a:pt x="12187" y="18933"/>
                  <a:pt x="9512" y="21600"/>
                  <a:pt x="9512" y="21600"/>
                </a:cubicBezTo>
                <a:cubicBezTo>
                  <a:pt x="6292" y="20267"/>
                  <a:pt x="5450" y="20000"/>
                  <a:pt x="2923" y="15733"/>
                </a:cubicBezTo>
                <a:cubicBezTo>
                  <a:pt x="1883" y="12000"/>
                  <a:pt x="1139" y="6933"/>
                  <a:pt x="0" y="4000"/>
                </a:cubicBezTo>
              </a:path>
            </a:pathLst>
          </a:cu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6" name="Classifier Boundary"/>
          <p:cNvSpPr txBox="1"/>
          <p:nvPr/>
        </p:nvSpPr>
        <p:spPr>
          <a:xfrm>
            <a:off x="8046719" y="1219200"/>
            <a:ext cx="2346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Classifier Boundary</a:t>
            </a:r>
          </a:p>
        </p:txBody>
      </p:sp>
      <p:sp>
        <p:nvSpPr>
          <p:cNvPr id="827" name="Line"/>
          <p:cNvSpPr/>
          <p:nvPr/>
        </p:nvSpPr>
        <p:spPr>
          <a:xfrm>
            <a:off x="6588125" y="1430337"/>
            <a:ext cx="1465263" cy="6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055" y="16691"/>
                  <a:pt x="18300" y="18164"/>
                  <a:pt x="16592" y="21600"/>
                </a:cubicBezTo>
                <a:cubicBezTo>
                  <a:pt x="13877" y="20618"/>
                  <a:pt x="11186" y="20618"/>
                  <a:pt x="8472" y="18164"/>
                </a:cubicBezTo>
                <a:cubicBezTo>
                  <a:pt x="5640" y="15709"/>
                  <a:pt x="2855" y="3436"/>
                  <a:pt x="0" y="3436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8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829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graphicFrame>
        <p:nvGraphicFramePr>
          <p:cNvPr id="830" name="Table"/>
          <p:cNvGraphicFramePr/>
          <p:nvPr/>
        </p:nvGraphicFramePr>
        <p:xfrm>
          <a:off x="2286000" y="4495800"/>
          <a:ext cx="7278688" cy="19383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16100"/>
                <a:gridCol w="1817685"/>
                <a:gridCol w="625968"/>
                <a:gridCol w="3006233"/>
              </a:tblGrid>
              <a:tr h="54234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Classify as..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+1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if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>
                          <a:solidFill>
                            <a:srgbClr val="FF0000"/>
                          </a:solidFill>
                          <a:latin typeface="Tahoma Bold"/>
                          <a:ea typeface="Tahoma Bold"/>
                          <a:cs typeface="Tahoma Bold"/>
                          <a:sym typeface="Tahoma Bold"/>
                        </a:defRPr>
                      </a:pPr>
                      <a:r>
                        <a:t>w</a:t>
                      </a:r>
                      <a:r>
                        <a:rPr>
                          <a:latin typeface="Tahoma"/>
                          <a:ea typeface="Tahoma"/>
                          <a:cs typeface="Tahoma"/>
                          <a:sym typeface="Tahoma"/>
                        </a:rPr>
                        <a:t> . </a:t>
                      </a:r>
                      <a:r>
                        <a:t>x</a:t>
                      </a:r>
                      <a:r>
                        <a:rPr>
                          <a:latin typeface="Tahoma"/>
                          <a:ea typeface="Tahoma"/>
                          <a:cs typeface="Tahoma"/>
                          <a:sym typeface="Tahoma"/>
                        </a:rPr>
                        <a:t> + b &gt;= 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42342">
                <a:tc>
                  <a:txBody>
                    <a:bodyPr/>
                    <a:lstStyle/>
                    <a:p>
                      <a:pPr algn="l">
                        <a:defRPr sz="2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3333C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3333C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if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>
                          <a:solidFill>
                            <a:srgbClr val="3333CC"/>
                          </a:solidFill>
                          <a:latin typeface="Tahoma Bold"/>
                          <a:ea typeface="Tahoma Bold"/>
                          <a:cs typeface="Tahoma Bold"/>
                          <a:sym typeface="Tahoma Bold"/>
                        </a:defRPr>
                      </a:pPr>
                      <a:r>
                        <a:t>w</a:t>
                      </a:r>
                      <a:r>
                        <a:rPr>
                          <a:latin typeface="Tahoma"/>
                          <a:ea typeface="Tahoma"/>
                          <a:cs typeface="Tahoma"/>
                          <a:sym typeface="Tahoma"/>
                        </a:rPr>
                        <a:t> . </a:t>
                      </a:r>
                      <a:r>
                        <a:t>x</a:t>
                      </a:r>
                      <a:r>
                        <a:rPr>
                          <a:latin typeface="Tahoma"/>
                          <a:ea typeface="Tahoma"/>
                          <a:cs typeface="Tahoma"/>
                          <a:sym typeface="Tahoma"/>
                        </a:rPr>
                        <a:t> + b &lt;= -1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840739">
                <a:tc>
                  <a:txBody>
                    <a:bodyPr/>
                    <a:lstStyle/>
                    <a:p>
                      <a:pPr algn="l">
                        <a:defRPr sz="2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Tahoma"/>
                          <a:ea typeface="Tahoma"/>
                          <a:cs typeface="Tahoma"/>
                          <a:sym typeface="Tahoma"/>
                        </a:rPr>
                        <a:t>Universe explodes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Tahoma"/>
                          <a:ea typeface="Tahoma"/>
                          <a:cs typeface="Tahoma"/>
                          <a:sym typeface="Tahoma"/>
                        </a:rPr>
                        <a:t>if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-1 &lt; </a:t>
                      </a:r>
                      <a:r>
                        <a:rPr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w</a:t>
                      </a:r>
                      <a:r>
                        <a:t> . </a:t>
                      </a:r>
                      <a:r>
                        <a:rPr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x</a:t>
                      </a:r>
                      <a:r>
                        <a:t> + b &lt; 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31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832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833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36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837" name="Plus-plane   =    { x : w . x + b = +1 }…"/>
          <p:cNvSpPr txBox="1"/>
          <p:nvPr>
            <p:ph type="body" sz="half" idx="1"/>
          </p:nvPr>
        </p:nvSpPr>
        <p:spPr>
          <a:xfrm>
            <a:off x="1828800" y="3429000"/>
            <a:ext cx="86868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  <a:p>
            <a:pPr>
              <a:spcBef>
                <a:spcPts val="500"/>
              </a:spcBef>
              <a:buSzTx/>
              <a:buNone/>
              <a:defRPr sz="2400">
                <a:solidFill>
                  <a:srgbClr val="00CC00"/>
                </a:solidFill>
              </a:defRPr>
            </a:pPr>
            <a:r>
              <a:t>Claim:</a:t>
            </a:r>
            <a:r>
              <a:rPr>
                <a:solidFill>
                  <a:srgbClr val="000000"/>
                </a:solidFill>
              </a:rPr>
              <a:t> The vector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rPr>
                <a:solidFill>
                  <a:srgbClr val="000000"/>
                </a:solidFill>
              </a:rPr>
              <a:t> is perpendicular to the Plus Plane. </a:t>
            </a:r>
            <a:r>
              <a:t>Why?</a:t>
            </a:r>
          </a:p>
        </p:txBody>
      </p:sp>
      <p:sp>
        <p:nvSpPr>
          <p:cNvPr id="838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39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40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41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842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843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844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845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846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47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848" name="How do we compute M in terms of w and b?"/>
          <p:cNvSpPr txBox="1"/>
          <p:nvPr/>
        </p:nvSpPr>
        <p:spPr>
          <a:xfrm>
            <a:off x="6951344" y="1758950"/>
            <a:ext cx="3529649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600"/>
              </a:spcBef>
              <a:defRPr sz="2800">
                <a:latin typeface="Tahoma"/>
                <a:ea typeface="Tahoma"/>
                <a:cs typeface="Tahoma"/>
                <a:sym typeface="Tahoma"/>
              </a:defRPr>
            </a:pPr>
            <a:r>
              <a:t>How do we compute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51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852" name="Plus-plane   =    { x : w . x + b = +1 }…"/>
          <p:cNvSpPr txBox="1"/>
          <p:nvPr>
            <p:ph type="body" sz="half" idx="1"/>
          </p:nvPr>
        </p:nvSpPr>
        <p:spPr>
          <a:xfrm>
            <a:off x="1828800" y="3429000"/>
            <a:ext cx="86868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  <a:p>
            <a:pPr>
              <a:spcBef>
                <a:spcPts val="500"/>
              </a:spcBef>
              <a:buSzTx/>
              <a:buNone/>
              <a:defRPr sz="2400">
                <a:solidFill>
                  <a:srgbClr val="00CC00"/>
                </a:solidFill>
              </a:defRPr>
            </a:pPr>
            <a:r>
              <a:t>Claim:</a:t>
            </a:r>
            <a:r>
              <a:rPr>
                <a:solidFill>
                  <a:srgbClr val="000000"/>
                </a:solidFill>
              </a:rPr>
              <a:t> The vector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rPr>
                <a:solidFill>
                  <a:srgbClr val="000000"/>
                </a:solidFill>
              </a:rPr>
              <a:t> is perpendicular to the Plus Plane. </a:t>
            </a:r>
            <a:r>
              <a:t>Why?</a:t>
            </a:r>
          </a:p>
        </p:txBody>
      </p:sp>
      <p:sp>
        <p:nvSpPr>
          <p:cNvPr id="853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54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55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56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857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858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859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860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861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62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863" name="How do we compute M in terms of w and b?"/>
          <p:cNvSpPr txBox="1"/>
          <p:nvPr/>
        </p:nvSpPr>
        <p:spPr>
          <a:xfrm>
            <a:off x="6951344" y="1758950"/>
            <a:ext cx="3529649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600"/>
              </a:spcBef>
              <a:defRPr sz="2800">
                <a:latin typeface="Tahoma"/>
                <a:ea typeface="Tahoma"/>
                <a:cs typeface="Tahoma"/>
                <a:sym typeface="Tahoma"/>
              </a:defRPr>
            </a:pPr>
            <a:r>
              <a:t>How do we compute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b?</a:t>
            </a:r>
          </a:p>
        </p:txBody>
      </p:sp>
      <p:grpSp>
        <p:nvGrpSpPr>
          <p:cNvPr id="866" name="Group"/>
          <p:cNvGrpSpPr/>
          <p:nvPr/>
        </p:nvGrpSpPr>
        <p:grpSpPr>
          <a:xfrm>
            <a:off x="5486400" y="4694237"/>
            <a:ext cx="4419600" cy="1380808"/>
            <a:chOff x="0" y="0"/>
            <a:chExt cx="4419600" cy="1380807"/>
          </a:xfrm>
        </p:grpSpPr>
        <p:sp>
          <p:nvSpPr>
            <p:cNvPr id="864" name="Shape"/>
            <p:cNvSpPr/>
            <p:nvPr/>
          </p:nvSpPr>
          <p:spPr>
            <a:xfrm>
              <a:off x="0" y="0"/>
              <a:ext cx="4419600" cy="94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17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4175"/>
                  </a:lnTo>
                  <a:lnTo>
                    <a:pt x="18000" y="4175"/>
                  </a:lnTo>
                  <a:lnTo>
                    <a:pt x="20103" y="0"/>
                  </a:lnTo>
                  <a:lnTo>
                    <a:pt x="12600" y="4175"/>
                  </a:lnTo>
                  <a:close/>
                </a:path>
              </a:pathLst>
            </a:custGeom>
            <a:solidFill>
              <a:srgbClr val="FFFFCC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342900" indent="-342900" algn="ctr">
                <a:spcBef>
                  <a:spcPts val="14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865" name="Let u and v be two vectors on the Plus Plane. What is w . ( u – v ) ?"/>
            <p:cNvSpPr txBox="1"/>
            <p:nvPr/>
          </p:nvSpPr>
          <p:spPr>
            <a:xfrm>
              <a:off x="55244" y="192087"/>
              <a:ext cx="4309111" cy="1188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spcBef>
                  <a:spcPts val="4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  <a:r>
                <a:t>Let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u</a:t>
              </a:r>
              <a:r>
                <a:t> and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v</a:t>
              </a:r>
              <a:r>
                <a:t> be two vectors on the Plus Plane. What is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w</a:t>
              </a:r>
              <a:r>
                <a:t> . (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u</a:t>
              </a:r>
              <a:r>
                <a:t> –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v</a:t>
              </a:r>
              <a:r>
                <a:t> ) ?</a:t>
              </a:r>
            </a:p>
          </p:txBody>
        </p:sp>
      </p:grpSp>
      <p:grpSp>
        <p:nvGrpSpPr>
          <p:cNvPr id="869" name="Group"/>
          <p:cNvGrpSpPr/>
          <p:nvPr/>
        </p:nvGrpSpPr>
        <p:grpSpPr>
          <a:xfrm>
            <a:off x="1676400" y="5399087"/>
            <a:ext cx="4419600" cy="1077913"/>
            <a:chOff x="0" y="0"/>
            <a:chExt cx="4419600" cy="1077912"/>
          </a:xfrm>
        </p:grpSpPr>
        <p:sp>
          <p:nvSpPr>
            <p:cNvPr id="867" name="Shape"/>
            <p:cNvSpPr/>
            <p:nvPr/>
          </p:nvSpPr>
          <p:spPr>
            <a:xfrm>
              <a:off x="0" y="0"/>
              <a:ext cx="4419600" cy="1077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33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6330"/>
                  </a:lnTo>
                  <a:lnTo>
                    <a:pt x="9000" y="6330"/>
                  </a:lnTo>
                  <a:lnTo>
                    <a:pt x="10482" y="0"/>
                  </a:lnTo>
                  <a:lnTo>
                    <a:pt x="3600" y="6330"/>
                  </a:lnTo>
                  <a:close/>
                </a:path>
              </a:pathLst>
            </a:custGeom>
            <a:solidFill>
              <a:srgbClr val="CCFFCC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342900" indent="-342900">
                <a:spcBef>
                  <a:spcPts val="14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868" name="And so of course the vector w is also perpendicular to the Minus Plane"/>
            <p:cNvSpPr txBox="1"/>
            <p:nvPr/>
          </p:nvSpPr>
          <p:spPr>
            <a:xfrm>
              <a:off x="55244" y="325437"/>
              <a:ext cx="4309111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spcBef>
                  <a:spcPts val="12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  <a:r>
                <a:t>And so of course the vector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w</a:t>
              </a:r>
              <a:r>
                <a:t> is also perpendicular to the Minus Plane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0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Numerical and Categorical</a:t>
            </a:r>
          </a:p>
        </p:txBody>
      </p:sp>
      <p:sp>
        <p:nvSpPr>
          <p:cNvPr id="21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Type of Variables</a:t>
            </a:r>
          </a:p>
        </p:txBody>
      </p:sp>
      <p:pic>
        <p:nvPicPr>
          <p:cNvPr id="21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877796"/>
            <a:ext cx="12192000" cy="5102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72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873" name="Plus-plane   =    { x : w . x + b = +1 }…"/>
          <p:cNvSpPr txBox="1"/>
          <p:nvPr>
            <p:ph type="body" sz="half" idx="1"/>
          </p:nvPr>
        </p:nvSpPr>
        <p:spPr>
          <a:xfrm>
            <a:off x="1828800" y="3429000"/>
            <a:ext cx="86868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  <a:p>
            <a:pPr>
              <a:spcBef>
                <a:spcPts val="500"/>
              </a:spcBef>
              <a:defRPr sz="2400"/>
            </a:pPr>
            <a:r>
              <a:t>The vector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is perpendicular to the Plus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be any point on the minus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be the closest plus-plane-point to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.</a:t>
            </a:r>
          </a:p>
        </p:txBody>
      </p:sp>
      <p:sp>
        <p:nvSpPr>
          <p:cNvPr id="874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75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76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77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878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879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880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881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882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83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884" name="How do we compute M in terms of w and b?"/>
          <p:cNvSpPr txBox="1"/>
          <p:nvPr/>
        </p:nvSpPr>
        <p:spPr>
          <a:xfrm>
            <a:off x="6951344" y="1758950"/>
            <a:ext cx="3529649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600"/>
              </a:spcBef>
              <a:defRPr sz="2800">
                <a:latin typeface="Tahoma"/>
                <a:ea typeface="Tahoma"/>
                <a:cs typeface="Tahoma"/>
                <a:sym typeface="Tahoma"/>
              </a:defRPr>
            </a:pPr>
            <a:r>
              <a:t>How do we compute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b?</a:t>
            </a:r>
          </a:p>
        </p:txBody>
      </p:sp>
      <p:sp>
        <p:nvSpPr>
          <p:cNvPr id="885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86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887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88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  <p:grpSp>
        <p:nvGrpSpPr>
          <p:cNvPr id="895" name="Group"/>
          <p:cNvGrpSpPr/>
          <p:nvPr/>
        </p:nvGrpSpPr>
        <p:grpSpPr>
          <a:xfrm>
            <a:off x="7608885" y="4572000"/>
            <a:ext cx="2900366" cy="1067753"/>
            <a:chOff x="0" y="0"/>
            <a:chExt cx="2900364" cy="1067752"/>
          </a:xfrm>
        </p:grpSpPr>
        <p:grpSp>
          <p:nvGrpSpPr>
            <p:cNvPr id="891" name="Group"/>
            <p:cNvGrpSpPr/>
            <p:nvPr/>
          </p:nvGrpSpPr>
          <p:grpSpPr>
            <a:xfrm>
              <a:off x="0" y="0"/>
              <a:ext cx="2900365" cy="1067753"/>
              <a:chOff x="0" y="0"/>
              <a:chExt cx="2900364" cy="1067752"/>
            </a:xfrm>
          </p:grpSpPr>
          <p:sp>
            <p:nvSpPr>
              <p:cNvPr id="889" name="Shape"/>
              <p:cNvSpPr/>
              <p:nvPr/>
            </p:nvSpPr>
            <p:spPr>
              <a:xfrm>
                <a:off x="0" y="0"/>
                <a:ext cx="2900365" cy="1065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730" y="0"/>
                    </a:moveTo>
                    <a:lnTo>
                      <a:pt x="9730" y="3600"/>
                    </a:lnTo>
                    <a:lnTo>
                      <a:pt x="0" y="8917"/>
                    </a:lnTo>
                    <a:lnTo>
                      <a:pt x="9730" y="9000"/>
                    </a:lnTo>
                    <a:lnTo>
                      <a:pt x="973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1708" y="0"/>
                    </a:lnTo>
                    <a:close/>
                  </a:path>
                </a:pathLst>
              </a:custGeom>
              <a:solidFill>
                <a:srgbClr val="FFCC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1400"/>
                  </a:spcBef>
                  <a:defRPr sz="1600"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890" name="Any location in Âm: not necessarily a datapoint"/>
              <p:cNvSpPr txBox="1"/>
              <p:nvPr/>
            </p:nvSpPr>
            <p:spPr>
              <a:xfrm>
                <a:off x="1358584" y="6350"/>
                <a:ext cx="1489711" cy="10614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spcBef>
                    <a:spcPts val="900"/>
                  </a:spcBef>
                  <a:defRPr sz="1600">
                    <a:latin typeface="Tahoma"/>
                    <a:ea typeface="Tahoma"/>
                    <a:cs typeface="Tahoma"/>
                    <a:sym typeface="Tahoma"/>
                  </a:defRPr>
                </a:pPr>
                <a:r>
                  <a:t>Any location in </a:t>
                </a:r>
                <a:r>
                  <a:rPr>
                    <a:latin typeface="Math1"/>
                    <a:ea typeface="Math1"/>
                    <a:cs typeface="Math1"/>
                    <a:sym typeface="Math1"/>
                  </a:rPr>
                  <a:t>Â</a:t>
                </a:r>
                <a:r>
                  <a:rPr baseline="30000"/>
                  <a:t>m</a:t>
                </a:r>
                <a:r>
                  <a:t>: not necessarily a datapoint</a:t>
                </a:r>
              </a:p>
            </p:txBody>
          </p:sp>
        </p:grpSp>
        <p:grpSp>
          <p:nvGrpSpPr>
            <p:cNvPr id="894" name="Group"/>
            <p:cNvGrpSpPr/>
            <p:nvPr/>
          </p:nvGrpSpPr>
          <p:grpSpPr>
            <a:xfrm>
              <a:off x="596882" y="0"/>
              <a:ext cx="2303483" cy="1065213"/>
              <a:chOff x="0" y="0"/>
              <a:chExt cx="2303482" cy="1065212"/>
            </a:xfrm>
          </p:grpSpPr>
          <p:sp>
            <p:nvSpPr>
              <p:cNvPr id="892" name="Shape"/>
              <p:cNvSpPr/>
              <p:nvPr/>
            </p:nvSpPr>
            <p:spPr>
              <a:xfrm>
                <a:off x="0" y="0"/>
                <a:ext cx="2303483" cy="1065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654" y="0"/>
                    </a:moveTo>
                    <a:lnTo>
                      <a:pt x="6654" y="12600"/>
                    </a:lnTo>
                    <a:lnTo>
                      <a:pt x="0" y="17544"/>
                    </a:lnTo>
                    <a:lnTo>
                      <a:pt x="6654" y="18000"/>
                    </a:lnTo>
                    <a:lnTo>
                      <a:pt x="665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9145" y="0"/>
                    </a:lnTo>
                    <a:close/>
                  </a:path>
                </a:pathLst>
              </a:custGeom>
              <a:solidFill>
                <a:srgbClr val="FFCC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1400"/>
                  </a:spcBef>
                  <a:defRPr sz="1600"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893" name="Any location in Rm: not necessarily a datapoint"/>
              <p:cNvSpPr txBox="1"/>
              <p:nvPr/>
            </p:nvSpPr>
            <p:spPr>
              <a:xfrm>
                <a:off x="761702" y="6350"/>
                <a:ext cx="1489711" cy="1056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spcBef>
                    <a:spcPts val="900"/>
                  </a:spcBef>
                  <a:defRPr sz="1600">
                    <a:latin typeface="Tahoma"/>
                    <a:ea typeface="Tahoma"/>
                    <a:cs typeface="Tahoma"/>
                    <a:sym typeface="Tahoma"/>
                  </a:defRPr>
                </a:pPr>
                <a:r>
                  <a:t>Any location in R</a:t>
                </a:r>
                <a:r>
                  <a:rPr baseline="30000"/>
                  <a:t>m</a:t>
                </a:r>
                <a:r>
                  <a:t>: not necessarily a datapoint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98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899" name="Plus-plane   =    { x : w . x + b = +1 }…"/>
          <p:cNvSpPr txBox="1"/>
          <p:nvPr>
            <p:ph type="body" sz="half" idx="1"/>
          </p:nvPr>
        </p:nvSpPr>
        <p:spPr>
          <a:xfrm>
            <a:off x="1828800" y="3429000"/>
            <a:ext cx="86868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  <a:p>
            <a:pPr>
              <a:spcBef>
                <a:spcPts val="500"/>
              </a:spcBef>
              <a:defRPr sz="2400"/>
            </a:pPr>
            <a:r>
              <a:t>The vector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is perpendicular to the Plus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be any point on the minus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be the closest plus-plane-point to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.</a:t>
            </a:r>
          </a:p>
          <a:p>
            <a:pPr>
              <a:spcBef>
                <a:spcPts val="500"/>
              </a:spcBef>
              <a:defRPr sz="2400">
                <a:solidFill>
                  <a:srgbClr val="009900"/>
                </a:solidFill>
              </a:defRPr>
            </a:pPr>
            <a:r>
              <a:t>Claim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rPr>
                <a:solidFill>
                  <a:srgbClr val="000000"/>
                </a:solidFill>
              </a:rPr>
              <a:t> +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rPr>
                <a:solidFill>
                  <a:srgbClr val="000000"/>
                </a:solidFill>
              </a:rPr>
              <a:t>  for some value of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solidFill>
                  <a:srgbClr val="000000"/>
                </a:solidFill>
              </a:rPr>
              <a:t>. </a:t>
            </a:r>
            <a:r>
              <a:t>Why?</a:t>
            </a:r>
          </a:p>
        </p:txBody>
      </p:sp>
      <p:sp>
        <p:nvSpPr>
          <p:cNvPr id="900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01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02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03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904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905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906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907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908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09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910" name="How do we compute M in terms of w and b?"/>
          <p:cNvSpPr txBox="1"/>
          <p:nvPr/>
        </p:nvSpPr>
        <p:spPr>
          <a:xfrm>
            <a:off x="6951344" y="1758950"/>
            <a:ext cx="3529649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600"/>
              </a:spcBef>
              <a:defRPr sz="2800">
                <a:latin typeface="Tahoma"/>
                <a:ea typeface="Tahoma"/>
                <a:cs typeface="Tahoma"/>
                <a:sym typeface="Tahoma"/>
              </a:defRPr>
            </a:pPr>
            <a:r>
              <a:t>How do we compute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b?</a:t>
            </a:r>
          </a:p>
        </p:txBody>
      </p:sp>
      <p:sp>
        <p:nvSpPr>
          <p:cNvPr id="911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12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913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14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17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918" name="Plus-plane   =    { x : w . x + b = +1 }…"/>
          <p:cNvSpPr txBox="1"/>
          <p:nvPr>
            <p:ph type="body" sz="half" idx="1"/>
          </p:nvPr>
        </p:nvSpPr>
        <p:spPr>
          <a:xfrm>
            <a:off x="1828800" y="3429000"/>
            <a:ext cx="86868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  <a:p>
            <a:pPr>
              <a:spcBef>
                <a:spcPts val="500"/>
              </a:spcBef>
              <a:defRPr sz="2400"/>
            </a:pPr>
            <a:r>
              <a:t>The vector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is perpendicular to the Plus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be any point on the minus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be the closest plus-plane-point to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.</a:t>
            </a:r>
          </a:p>
          <a:p>
            <a:pPr>
              <a:spcBef>
                <a:spcPts val="500"/>
              </a:spcBef>
              <a:defRPr sz="2400">
                <a:solidFill>
                  <a:srgbClr val="009900"/>
                </a:solidFill>
              </a:defRPr>
            </a:pPr>
            <a:r>
              <a:t>Claim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rPr>
                <a:solidFill>
                  <a:srgbClr val="000000"/>
                </a:solidFill>
              </a:rPr>
              <a:t> +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rPr>
                <a:solidFill>
                  <a:srgbClr val="000000"/>
                </a:solidFill>
              </a:rPr>
              <a:t>  for some value of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solidFill>
                  <a:srgbClr val="000000"/>
                </a:solidFill>
              </a:rPr>
              <a:t>. </a:t>
            </a:r>
            <a:r>
              <a:t>Why?</a:t>
            </a:r>
          </a:p>
        </p:txBody>
      </p:sp>
      <p:sp>
        <p:nvSpPr>
          <p:cNvPr id="919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20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21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22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923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924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925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926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927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28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929" name="How do we compute M in terms of w and b?"/>
          <p:cNvSpPr txBox="1"/>
          <p:nvPr/>
        </p:nvSpPr>
        <p:spPr>
          <a:xfrm>
            <a:off x="6951344" y="1758950"/>
            <a:ext cx="3529649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600"/>
              </a:spcBef>
              <a:defRPr sz="2800">
                <a:latin typeface="Tahoma"/>
                <a:ea typeface="Tahoma"/>
                <a:cs typeface="Tahoma"/>
                <a:sym typeface="Tahoma"/>
              </a:defRPr>
            </a:pPr>
            <a:r>
              <a:t>How do we compute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b?</a:t>
            </a:r>
          </a:p>
        </p:txBody>
      </p:sp>
      <p:sp>
        <p:nvSpPr>
          <p:cNvPr id="930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31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932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33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  <p:grpSp>
        <p:nvGrpSpPr>
          <p:cNvPr id="936" name="Group"/>
          <p:cNvGrpSpPr/>
          <p:nvPr/>
        </p:nvGrpSpPr>
        <p:grpSpPr>
          <a:xfrm>
            <a:off x="6764337" y="1395412"/>
            <a:ext cx="3716338" cy="4244967"/>
            <a:chOff x="0" y="0"/>
            <a:chExt cx="3716337" cy="4244966"/>
          </a:xfrm>
        </p:grpSpPr>
        <p:sp>
          <p:nvSpPr>
            <p:cNvPr id="934" name="Shape"/>
            <p:cNvSpPr/>
            <p:nvPr/>
          </p:nvSpPr>
          <p:spPr>
            <a:xfrm>
              <a:off x="0" y="0"/>
              <a:ext cx="3716338" cy="4244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3256"/>
                  </a:lnTo>
                  <a:lnTo>
                    <a:pt x="12600" y="13256"/>
                  </a:lnTo>
                  <a:lnTo>
                    <a:pt x="12087" y="21600"/>
                  </a:lnTo>
                  <a:lnTo>
                    <a:pt x="18000" y="13256"/>
                  </a:lnTo>
                  <a:lnTo>
                    <a:pt x="21600" y="13256"/>
                  </a:lnTo>
                  <a:lnTo>
                    <a:pt x="21600" y="0"/>
                  </a:lnTo>
                  <a:lnTo>
                    <a:pt x="12600" y="0"/>
                  </a:lnTo>
                  <a:close/>
                </a:path>
              </a:pathLst>
            </a:custGeom>
            <a:solidFill>
              <a:srgbClr val="CCFFCC"/>
            </a:solidFill>
            <a:ln w="12700" cap="flat">
              <a:solidFill>
                <a:srgbClr val="0099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342900" indent="-342900">
                <a:spcBef>
                  <a:spcPts val="1400"/>
                </a:spcBef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935" name="The line from x- to x+ is perpendicular to the planes.…"/>
            <p:cNvSpPr txBox="1"/>
            <p:nvPr/>
          </p:nvSpPr>
          <p:spPr>
            <a:xfrm>
              <a:off x="55244" y="9525"/>
              <a:ext cx="3605849" cy="2484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spcBef>
                  <a:spcPts val="1400"/>
                </a:spcBef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r>
                <a:t>The line from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x</a:t>
              </a:r>
              <a:r>
                <a:rPr baseline="30000">
                  <a:latin typeface="Tahoma Bold"/>
                  <a:ea typeface="Tahoma Bold"/>
                  <a:cs typeface="Tahoma Bold"/>
                  <a:sym typeface="Tahoma Bold"/>
                </a:rPr>
                <a:t>-</a:t>
              </a:r>
              <a:r>
                <a:t> to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x</a:t>
              </a:r>
              <a:r>
                <a:rPr baseline="30000">
                  <a:latin typeface="Tahoma Bold"/>
                  <a:ea typeface="Tahoma Bold"/>
                  <a:cs typeface="Tahoma Bold"/>
                  <a:sym typeface="Tahoma Bold"/>
                </a:rPr>
                <a:t>+</a:t>
              </a:r>
              <a:r>
                <a:t> is perpendicular to the planes.</a:t>
              </a:r>
            </a:p>
            <a:p>
              <a:pPr marL="342900" indent="-342900">
                <a:spcBef>
                  <a:spcPts val="1400"/>
                </a:spcBef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r>
                <a:t>So to get from 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x</a:t>
              </a:r>
              <a:r>
                <a:rPr baseline="30000">
                  <a:latin typeface="Tahoma Bold"/>
                  <a:ea typeface="Tahoma Bold"/>
                  <a:cs typeface="Tahoma Bold"/>
                  <a:sym typeface="Tahoma Bold"/>
                </a:rPr>
                <a:t>-</a:t>
              </a:r>
              <a:r>
                <a:t> to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x</a:t>
              </a:r>
              <a:r>
                <a:rPr baseline="30000">
                  <a:latin typeface="Tahoma Bold"/>
                  <a:ea typeface="Tahoma Bold"/>
                  <a:cs typeface="Tahoma Bold"/>
                  <a:sym typeface="Tahoma Bold"/>
                </a:rPr>
                <a:t>+</a:t>
              </a:r>
              <a:r>
                <a:t> travel some distance in direction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w</a:t>
              </a:r>
              <a:r>
                <a:t>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39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940" name="What we know:…"/>
          <p:cNvSpPr txBox="1"/>
          <p:nvPr>
            <p:ph type="body" sz="quarter" idx="1"/>
          </p:nvPr>
        </p:nvSpPr>
        <p:spPr>
          <a:xfrm>
            <a:off x="1524000" y="3311525"/>
            <a:ext cx="3235325" cy="31067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SzTx/>
              <a:buNone/>
              <a:defRPr sz="2400"/>
            </a:pPr>
            <a:r>
              <a:t>What we know: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+1 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-1 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=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</a:t>
            </a:r>
            <a:r>
              <a:t>w</a:t>
            </a:r>
          </a:p>
          <a:p>
            <a:pPr>
              <a:spcBef>
                <a:spcPts val="500"/>
              </a:spcBef>
              <a:defRPr sz="2400"/>
            </a:pPr>
            <a:r>
              <a:t>|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-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| = M</a:t>
            </a:r>
          </a:p>
          <a:p>
            <a:pPr>
              <a:spcBef>
                <a:spcPts val="500"/>
              </a:spcBef>
              <a:buSzTx/>
              <a:buNone/>
              <a:defRPr sz="2400"/>
            </a:pPr>
            <a:r>
              <a:t>It’s now easy to get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</a:t>
            </a:r>
          </a:p>
        </p:txBody>
      </p:sp>
      <p:sp>
        <p:nvSpPr>
          <p:cNvPr id="941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42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43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44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945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946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947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948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949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50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951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52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953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54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57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958" name="What we know:…"/>
          <p:cNvSpPr txBox="1"/>
          <p:nvPr>
            <p:ph type="body" sz="quarter" idx="1"/>
          </p:nvPr>
        </p:nvSpPr>
        <p:spPr>
          <a:xfrm>
            <a:off x="1524000" y="3311525"/>
            <a:ext cx="3235325" cy="31067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SzTx/>
              <a:buNone/>
              <a:defRPr sz="2400"/>
            </a:pPr>
            <a:r>
              <a:t>What we know:</a:t>
            </a:r>
          </a:p>
          <a:p>
            <a:pPr>
              <a:spcBef>
                <a:spcPts val="500"/>
              </a:spcBef>
              <a:defRPr sz="2400">
                <a:solidFill>
                  <a:srgbClr val="FF00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+1 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-1 </a:t>
            </a:r>
          </a:p>
          <a:p>
            <a:pPr>
              <a:spcBef>
                <a:spcPts val="500"/>
              </a:spcBef>
              <a:defRPr sz="2400">
                <a:solidFill>
                  <a:srgbClr val="FF00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=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</a:t>
            </a:r>
            <a:r>
              <a:t>w</a:t>
            </a:r>
          </a:p>
          <a:p>
            <a:pPr>
              <a:spcBef>
                <a:spcPts val="500"/>
              </a:spcBef>
              <a:defRPr sz="2400"/>
            </a:pPr>
            <a:r>
              <a:t>|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-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| = M</a:t>
            </a:r>
          </a:p>
          <a:p>
            <a:pPr>
              <a:spcBef>
                <a:spcPts val="500"/>
              </a:spcBef>
              <a:buSzTx/>
              <a:buNone/>
              <a:defRPr sz="2400"/>
            </a:pPr>
            <a:r>
              <a:t>It’s now easy to get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</a:t>
            </a:r>
          </a:p>
        </p:txBody>
      </p:sp>
      <p:sp>
        <p:nvSpPr>
          <p:cNvPr id="959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60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61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62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963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964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965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966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967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68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969" name="w . (x - + λ w) + b = 1…"/>
          <p:cNvSpPr txBox="1"/>
          <p:nvPr/>
        </p:nvSpPr>
        <p:spPr>
          <a:xfrm>
            <a:off x="6378257" y="2590800"/>
            <a:ext cx="4069398" cy="3206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(</a:t>
            </a:r>
            <a:r>
              <a:t>x 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 </a:t>
            </a:r>
            <a:r>
              <a:t>w)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1 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marL="342900" indent="-342900"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=&gt;</a:t>
            </a:r>
          </a:p>
          <a:p>
            <a:pPr marL="342900" indent="-342900">
              <a:spcBef>
                <a:spcPts val="14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 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 </a:t>
            </a: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</a:t>
            </a: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= 1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marL="342900" indent="-342900"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=&gt;</a:t>
            </a:r>
          </a:p>
          <a:p>
            <a:pPr marL="342900" indent="-342900"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-1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= 1</a:t>
            </a:r>
          </a:p>
          <a:p>
            <a: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=&gt;</a:t>
            </a:r>
          </a:p>
        </p:txBody>
      </p:sp>
      <p:sp>
        <p:nvSpPr>
          <p:cNvPr id="970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71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972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73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  <p:pic>
        <p:nvPicPr>
          <p:cNvPr id="97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1050" y="5627687"/>
            <a:ext cx="1333500" cy="919163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Line"/>
          <p:cNvSpPr/>
          <p:nvPr/>
        </p:nvSpPr>
        <p:spPr>
          <a:xfrm>
            <a:off x="4454525" y="2825750"/>
            <a:ext cx="1946275" cy="1147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069" y="17646"/>
                  <a:pt x="4263" y="12008"/>
                  <a:pt x="6582" y="9738"/>
                </a:cubicBezTo>
                <a:cubicBezTo>
                  <a:pt x="7259" y="8347"/>
                  <a:pt x="7973" y="7761"/>
                  <a:pt x="8704" y="7029"/>
                </a:cubicBezTo>
                <a:cubicBezTo>
                  <a:pt x="9346" y="5272"/>
                  <a:pt x="10185" y="4613"/>
                  <a:pt x="10934" y="3807"/>
                </a:cubicBezTo>
                <a:cubicBezTo>
                  <a:pt x="12307" y="2343"/>
                  <a:pt x="13591" y="805"/>
                  <a:pt x="15018" y="0"/>
                </a:cubicBezTo>
                <a:cubicBezTo>
                  <a:pt x="19941" y="586"/>
                  <a:pt x="17747" y="513"/>
                  <a:pt x="21600" y="513"/>
                </a:cubicBezTo>
              </a:path>
            </a:pathLst>
          </a:custGeom>
          <a:ln w="508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76" name="Line"/>
          <p:cNvSpPr/>
          <p:nvPr/>
        </p:nvSpPr>
        <p:spPr>
          <a:xfrm>
            <a:off x="4138612" y="3117850"/>
            <a:ext cx="2251076" cy="1770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35" y="20252"/>
                  <a:pt x="1533" y="19133"/>
                  <a:pt x="2424" y="18215"/>
                </a:cubicBezTo>
                <a:cubicBezTo>
                  <a:pt x="3128" y="17498"/>
                  <a:pt x="3723" y="16351"/>
                  <a:pt x="4505" y="15892"/>
                </a:cubicBezTo>
                <a:cubicBezTo>
                  <a:pt x="5599" y="13884"/>
                  <a:pt x="4207" y="16265"/>
                  <a:pt x="5193" y="15031"/>
                </a:cubicBezTo>
                <a:cubicBezTo>
                  <a:pt x="5334" y="14859"/>
                  <a:pt x="5396" y="14572"/>
                  <a:pt x="5537" y="14400"/>
                </a:cubicBezTo>
                <a:cubicBezTo>
                  <a:pt x="6006" y="13798"/>
                  <a:pt x="6616" y="13253"/>
                  <a:pt x="7164" y="12937"/>
                </a:cubicBezTo>
                <a:cubicBezTo>
                  <a:pt x="7601" y="12392"/>
                  <a:pt x="8071" y="12076"/>
                  <a:pt x="8540" y="11646"/>
                </a:cubicBezTo>
                <a:cubicBezTo>
                  <a:pt x="9431" y="10843"/>
                  <a:pt x="10339" y="9753"/>
                  <a:pt x="11308" y="9323"/>
                </a:cubicBezTo>
                <a:cubicBezTo>
                  <a:pt x="12810" y="8003"/>
                  <a:pt x="14233" y="6655"/>
                  <a:pt x="15813" y="5737"/>
                </a:cubicBezTo>
                <a:cubicBezTo>
                  <a:pt x="16470" y="4934"/>
                  <a:pt x="17267" y="4245"/>
                  <a:pt x="18018" y="3815"/>
                </a:cubicBezTo>
                <a:cubicBezTo>
                  <a:pt x="18487" y="3241"/>
                  <a:pt x="18878" y="2668"/>
                  <a:pt x="19395" y="2324"/>
                </a:cubicBezTo>
                <a:cubicBezTo>
                  <a:pt x="19880" y="1692"/>
                  <a:pt x="20380" y="1205"/>
                  <a:pt x="20896" y="631"/>
                </a:cubicBezTo>
                <a:cubicBezTo>
                  <a:pt x="21021" y="488"/>
                  <a:pt x="21131" y="344"/>
                  <a:pt x="21256" y="229"/>
                </a:cubicBezTo>
                <a:cubicBezTo>
                  <a:pt x="21365" y="143"/>
                  <a:pt x="21600" y="0"/>
                  <a:pt x="21600" y="0"/>
                </a:cubicBezTo>
              </a:path>
            </a:pathLst>
          </a:custGeom>
          <a:ln w="508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79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980" name="What we know:…"/>
          <p:cNvSpPr txBox="1"/>
          <p:nvPr>
            <p:ph type="body" sz="quarter" idx="1"/>
          </p:nvPr>
        </p:nvSpPr>
        <p:spPr>
          <a:xfrm>
            <a:off x="1524000" y="3311525"/>
            <a:ext cx="3235325" cy="31067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SzTx/>
              <a:buNone/>
              <a:defRPr sz="2400"/>
            </a:pPr>
            <a:r>
              <a:t>What we know: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+1 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-1 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=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</a:t>
            </a:r>
            <a:r>
              <a:t>w</a:t>
            </a:r>
          </a:p>
          <a:p>
            <a:pPr>
              <a:spcBef>
                <a:spcPts val="500"/>
              </a:spcBef>
              <a:defRPr sz="2400"/>
            </a:pPr>
            <a:r>
              <a:t>|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-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| = M</a:t>
            </a:r>
          </a:p>
          <a:p>
            <a:pPr>
              <a:spcBef>
                <a:spcPts val="500"/>
              </a:spcBef>
              <a:defRPr sz="2400"/>
            </a:pPr>
            <a:r>
              <a:t> </a:t>
            </a:r>
          </a:p>
        </p:txBody>
      </p:sp>
      <p:sp>
        <p:nvSpPr>
          <p:cNvPr id="981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82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83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84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985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986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987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988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989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90" name="M = Margin Width =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 =</a:t>
            </a:r>
          </a:p>
        </p:txBody>
      </p:sp>
      <p:sp>
        <p:nvSpPr>
          <p:cNvPr id="991" name="M = |x+ - x- | =| λ w |="/>
          <p:cNvSpPr txBox="1"/>
          <p:nvPr/>
        </p:nvSpPr>
        <p:spPr>
          <a:xfrm>
            <a:off x="6378257" y="2590800"/>
            <a:ext cx="4069398" cy="487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M = </a:t>
            </a:r>
            <a:r>
              <a:rPr sz="2400"/>
              <a:t>|</a:t>
            </a:r>
            <a:r>
              <a:rPr sz="2400"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 sz="24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rPr sz="2400"/>
              <a:t> - </a:t>
            </a:r>
            <a:r>
              <a:rPr sz="2400"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 sz="24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rPr sz="2400"/>
              <a:t> | =| </a:t>
            </a:r>
            <a:r>
              <a:rPr sz="2400">
                <a:latin typeface="Symbol"/>
                <a:ea typeface="Symbol"/>
                <a:cs typeface="Symbol"/>
                <a:sym typeface="Symbol"/>
              </a:rPr>
              <a:t>l </a:t>
            </a:r>
            <a:r>
              <a:rPr sz="2400"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rPr sz="2400"/>
              <a:t> |=</a:t>
            </a:r>
          </a:p>
        </p:txBody>
      </p:sp>
      <p:sp>
        <p:nvSpPr>
          <p:cNvPr id="992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93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994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95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  <p:pic>
        <p:nvPicPr>
          <p:cNvPr id="99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7912" y="5497512"/>
            <a:ext cx="1333501" cy="91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7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6075" y="4171950"/>
            <a:ext cx="2905125" cy="1111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8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62725" y="3308350"/>
            <a:ext cx="2657475" cy="585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9" name="image.pdf" descr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64662" y="842962"/>
            <a:ext cx="720726" cy="679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2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3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004" name="Picture Placeholder 7" descr="Picture Placeholder 7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0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14300"/>
            <a:ext cx="12192000" cy="666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08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9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0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Classification and Regression Trees</a:t>
            </a:r>
          </a:p>
        </p:txBody>
      </p:sp>
      <p:pic>
        <p:nvPicPr>
          <p:cNvPr id="101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87581"/>
            <a:ext cx="12192000" cy="4082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999"/>
            <a:ext cx="12192000" cy="6678002"/>
          </a:xfrm>
          <a:prstGeom prst="rect">
            <a:avLst/>
          </a:prstGeom>
        </p:spPr>
      </p:pic>
      <p:sp>
        <p:nvSpPr>
          <p:cNvPr id="1014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5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6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Decision Tree Intuition</a:t>
            </a:r>
          </a:p>
        </p:txBody>
      </p:sp>
      <p:pic>
        <p:nvPicPr>
          <p:cNvPr id="101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944" y="900000"/>
            <a:ext cx="11018110" cy="565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20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1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02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4353"/>
            <a:ext cx="10181980" cy="6613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0226" y="64353"/>
            <a:ext cx="3831774" cy="2520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8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vs Logistic</a:t>
            </a:r>
          </a:p>
        </p:txBody>
      </p:sp>
      <p:sp>
        <p:nvSpPr>
          <p:cNvPr id="220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Regressions</a:t>
            </a:r>
          </a:p>
        </p:txBody>
      </p:sp>
      <p:pic>
        <p:nvPicPr>
          <p:cNvPr id="22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31173"/>
            <a:ext cx="12192000" cy="4595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29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0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1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Decision Tree value for Regression models</a:t>
            </a:r>
          </a:p>
        </p:txBody>
      </p:sp>
      <p:pic>
        <p:nvPicPr>
          <p:cNvPr id="1032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778475"/>
            <a:ext cx="12192000" cy="590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37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8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9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Decision Tree and Final output for Regression model</a:t>
            </a:r>
          </a:p>
        </p:txBody>
      </p:sp>
      <p:pic>
        <p:nvPicPr>
          <p:cNvPr id="104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695" y="1050323"/>
            <a:ext cx="11638610" cy="5807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Ensemble Learning</a:t>
            </a:r>
            <a:r>
              <a:rPr>
                <a:solidFill>
                  <a:srgbClr val="404040"/>
                </a:solidFill>
              </a:rPr>
              <a:t>	</a:t>
            </a:r>
          </a:p>
        </p:txBody>
      </p:sp>
      <p:sp>
        <p:nvSpPr>
          <p:cNvPr id="1045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6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b="1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Bagging</a:t>
            </a:r>
            <a:r>
              <a:rPr b="0">
                <a:solidFill>
                  <a:srgbClr val="404040"/>
                </a:solidFill>
              </a:rPr>
              <a:t> </a:t>
            </a:r>
            <a:endParaRPr>
              <a:solidFill>
                <a:srgbClr val="404040"/>
              </a:solidFill>
            </a:endParaRP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Different independent sample 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Random Forest</a:t>
            </a:r>
          </a:p>
          <a:p>
            <a:pPr lvl="2" marL="811212" indent="-274637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and for each sample you make a separate Decision Tree</a:t>
            </a: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Boosting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Weak learning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…</a:t>
            </a:r>
          </a:p>
        </p:txBody>
      </p:sp>
      <p:sp>
        <p:nvSpPr>
          <p:cNvPr id="1047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0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1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67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55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6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we don’t need to keep all columns?</a:t>
            </a:r>
          </a:p>
        </p:txBody>
      </p:sp>
      <p:sp>
        <p:nvSpPr>
          <p:cNvPr id="1057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Building a Model</a:t>
            </a:r>
          </a:p>
        </p:txBody>
      </p:sp>
      <p:pic>
        <p:nvPicPr>
          <p:cNvPr id="10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17353"/>
            <a:ext cx="12192000" cy="4623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61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Feature Scaling</a:t>
            </a:r>
          </a:p>
        </p:txBody>
      </p:sp>
      <p:pic>
        <p:nvPicPr>
          <p:cNvPr id="106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96700"/>
            <a:ext cx="10541000" cy="578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1391" y="242761"/>
            <a:ext cx="2552809" cy="2136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Building a Model</a:t>
            </a:r>
          </a:p>
        </p:txBody>
      </p:sp>
      <p:sp>
        <p:nvSpPr>
          <p:cNvPr id="106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  <a:r>
              <a:t>Why we don’t need all the Features?</a:t>
            </a:r>
          </a:p>
        </p:txBody>
      </p:sp>
      <p:sp>
        <p:nvSpPr>
          <p:cNvPr id="1068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Garbage in Garbage out</a:t>
            </a: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Complexity and confusion</a:t>
            </a:r>
          </a:p>
        </p:txBody>
      </p:sp>
      <p:sp>
        <p:nvSpPr>
          <p:cNvPr id="1069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3469" y="1619999"/>
            <a:ext cx="3744956" cy="1585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9202" y="3494682"/>
            <a:ext cx="3829223" cy="1851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Objectives and Overview</a:t>
            </a:r>
          </a:p>
        </p:txBody>
      </p:sp>
      <p:sp>
        <p:nvSpPr>
          <p:cNvPr id="107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  <a:r>
              <a:t>Predict the burned area of forest fires!</a:t>
            </a:r>
          </a:p>
        </p:txBody>
      </p:sp>
      <p:sp>
        <p:nvSpPr>
          <p:cNvPr id="1075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 reusable end-to-end Regression framework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EDA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Feature Selection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Feature Engineering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Training and Test Data selection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Modeling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Pipeline for each possible steps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Hyper Parameter Tuning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Evaluation</a:t>
            </a:r>
          </a:p>
        </p:txBody>
      </p:sp>
      <p:sp>
        <p:nvSpPr>
          <p:cNvPr id="1076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Classification</a:t>
            </a:r>
          </a:p>
        </p:txBody>
      </p:sp>
      <p:sp>
        <p:nvSpPr>
          <p:cNvPr id="1079" name="Subtitle 4"/>
          <p:cNvSpPr txBox="1"/>
          <p:nvPr>
            <p:ph type="body" sz="quarter" idx="1"/>
          </p:nvPr>
        </p:nvSpPr>
        <p:spPr>
          <a:xfrm>
            <a:off x="1273832" y="4220102"/>
            <a:ext cx="3756945" cy="7223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087" name="Group 5"/>
          <p:cNvGrpSpPr/>
          <p:nvPr/>
        </p:nvGrpSpPr>
        <p:grpSpPr>
          <a:xfrm>
            <a:off x="2448791" y="5400047"/>
            <a:ext cx="250598" cy="275349"/>
            <a:chOff x="0" y="0"/>
            <a:chExt cx="250597" cy="275347"/>
          </a:xfrm>
        </p:grpSpPr>
        <p:sp>
          <p:nvSpPr>
            <p:cNvPr id="1080" name="Freeform: Shape 6"/>
            <p:cNvSpPr/>
            <p:nvPr/>
          </p:nvSpPr>
          <p:spPr>
            <a:xfrm>
              <a:off x="3093" y="128837"/>
              <a:ext cx="247505" cy="14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29" y="1350"/>
                  </a:moveTo>
                  <a:lnTo>
                    <a:pt x="13869" y="17"/>
                  </a:lnTo>
                  <a:lnTo>
                    <a:pt x="13200" y="773"/>
                  </a:lnTo>
                  <a:cubicBezTo>
                    <a:pt x="12446" y="1624"/>
                    <a:pt x="11728" y="1987"/>
                    <a:pt x="10800" y="1987"/>
                  </a:cubicBezTo>
                  <a:cubicBezTo>
                    <a:pt x="9853" y="1987"/>
                    <a:pt x="9137" y="1626"/>
                    <a:pt x="8405" y="778"/>
                  </a:cubicBezTo>
                  <a:lnTo>
                    <a:pt x="7733" y="0"/>
                  </a:lnTo>
                  <a:lnTo>
                    <a:pt x="7571" y="1349"/>
                  </a:lnTo>
                  <a:cubicBezTo>
                    <a:pt x="7549" y="1533"/>
                    <a:pt x="5294" y="19776"/>
                    <a:pt x="0" y="19776"/>
                  </a:cubicBezTo>
                  <a:lnTo>
                    <a:pt x="0" y="21600"/>
                  </a:lnTo>
                  <a:cubicBezTo>
                    <a:pt x="5339" y="21600"/>
                    <a:pt x="7825" y="7329"/>
                    <a:pt x="8462" y="2948"/>
                  </a:cubicBezTo>
                  <a:cubicBezTo>
                    <a:pt x="9169" y="3540"/>
                    <a:pt x="9916" y="3811"/>
                    <a:pt x="10800" y="3811"/>
                  </a:cubicBezTo>
                  <a:cubicBezTo>
                    <a:pt x="11672" y="3811"/>
                    <a:pt x="12418" y="3538"/>
                    <a:pt x="13137" y="2940"/>
                  </a:cubicBezTo>
                  <a:cubicBezTo>
                    <a:pt x="13772" y="7311"/>
                    <a:pt x="16258" y="21600"/>
                    <a:pt x="21600" y="21600"/>
                  </a:cubicBezTo>
                  <a:lnTo>
                    <a:pt x="21600" y="19776"/>
                  </a:lnTo>
                  <a:cubicBezTo>
                    <a:pt x="16306" y="19776"/>
                    <a:pt x="14051" y="1533"/>
                    <a:pt x="14029" y="13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1" name="Freeform: Shape 8"/>
            <p:cNvSpPr/>
            <p:nvPr/>
          </p:nvSpPr>
          <p:spPr>
            <a:xfrm>
              <a:off x="201096" y="61875"/>
              <a:ext cx="37127" cy="37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16756"/>
                    <a:pt x="4844" y="21600"/>
                    <a:pt x="10800" y="21600"/>
                  </a:cubicBez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lose/>
                  <a:moveTo>
                    <a:pt x="14400" y="10800"/>
                  </a:move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ubicBezTo>
                    <a:pt x="12785" y="7200"/>
                    <a:pt x="14400" y="8815"/>
                    <a:pt x="144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2" name="Freeform: Shape 9"/>
            <p:cNvSpPr/>
            <p:nvPr/>
          </p:nvSpPr>
          <p:spPr>
            <a:xfrm>
              <a:off x="194908" y="0"/>
              <a:ext cx="37127" cy="3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ubicBezTo>
                    <a:pt x="0" y="16756"/>
                    <a:pt x="4844" y="21600"/>
                    <a:pt x="10800" y="21600"/>
                  </a:cubicBezTo>
                  <a:close/>
                  <a:moveTo>
                    <a:pt x="10800" y="7200"/>
                  </a:moveTo>
                  <a:cubicBezTo>
                    <a:pt x="12785" y="7200"/>
                    <a:pt x="14400" y="8815"/>
                    <a:pt x="14400" y="10800"/>
                  </a:cubicBez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3" name="Freeform: Shape 10"/>
            <p:cNvSpPr/>
            <p:nvPr/>
          </p:nvSpPr>
          <p:spPr>
            <a:xfrm>
              <a:off x="139220" y="77344"/>
              <a:ext cx="55689" cy="5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fill="norm" stroke="1" extrusionOk="0">
                  <a:moveTo>
                    <a:pt x="0" y="19045"/>
                  </a:moveTo>
                  <a:cubicBezTo>
                    <a:pt x="-7" y="20448"/>
                    <a:pt x="1062" y="21592"/>
                    <a:pt x="2386" y="21600"/>
                  </a:cubicBezTo>
                  <a:cubicBezTo>
                    <a:pt x="2391" y="21600"/>
                    <a:pt x="2395" y="21600"/>
                    <a:pt x="2399" y="21600"/>
                  </a:cubicBezTo>
                  <a:cubicBezTo>
                    <a:pt x="3719" y="21600"/>
                    <a:pt x="4791" y="20470"/>
                    <a:pt x="4799" y="19073"/>
                  </a:cubicBezTo>
                  <a:cubicBezTo>
                    <a:pt x="4801" y="18501"/>
                    <a:pt x="5031" y="5082"/>
                    <a:pt x="19194" y="5082"/>
                  </a:cubicBezTo>
                  <a:cubicBezTo>
                    <a:pt x="20518" y="5082"/>
                    <a:pt x="21593" y="3944"/>
                    <a:pt x="21593" y="2541"/>
                  </a:cubicBezTo>
                  <a:cubicBezTo>
                    <a:pt x="21593" y="1138"/>
                    <a:pt x="20518" y="0"/>
                    <a:pt x="19194" y="0"/>
                  </a:cubicBezTo>
                  <a:cubicBezTo>
                    <a:pt x="313" y="0"/>
                    <a:pt x="1" y="18854"/>
                    <a:pt x="0" y="190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4" name="Freeform: Shape 11"/>
            <p:cNvSpPr/>
            <p:nvPr/>
          </p:nvSpPr>
          <p:spPr>
            <a:xfrm>
              <a:off x="0" y="46406"/>
              <a:ext cx="37126" cy="37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ubicBezTo>
                    <a:pt x="0" y="16756"/>
                    <a:pt x="4844" y="21600"/>
                    <a:pt x="10800" y="21600"/>
                  </a:cubicBezTo>
                  <a:close/>
                  <a:moveTo>
                    <a:pt x="10800" y="7200"/>
                  </a:moveTo>
                  <a:cubicBezTo>
                    <a:pt x="12785" y="7200"/>
                    <a:pt x="14400" y="8815"/>
                    <a:pt x="14400" y="10800"/>
                  </a:cubicBez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5" name="Freeform: Shape 12"/>
            <p:cNvSpPr/>
            <p:nvPr/>
          </p:nvSpPr>
          <p:spPr>
            <a:xfrm>
              <a:off x="43313" y="58782"/>
              <a:ext cx="68064" cy="7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1963" y="3757"/>
                  </a:moveTo>
                  <a:cubicBezTo>
                    <a:pt x="17329" y="3757"/>
                    <a:pt x="17662" y="19048"/>
                    <a:pt x="17669" y="19732"/>
                  </a:cubicBezTo>
                  <a:cubicBezTo>
                    <a:pt x="17675" y="20766"/>
                    <a:pt x="18552" y="21600"/>
                    <a:pt x="19632" y="21600"/>
                  </a:cubicBezTo>
                  <a:cubicBezTo>
                    <a:pt x="19635" y="21600"/>
                    <a:pt x="19638" y="21600"/>
                    <a:pt x="19641" y="21600"/>
                  </a:cubicBezTo>
                  <a:cubicBezTo>
                    <a:pt x="20724" y="21595"/>
                    <a:pt x="21600" y="20750"/>
                    <a:pt x="21595" y="19713"/>
                  </a:cubicBezTo>
                  <a:cubicBezTo>
                    <a:pt x="21562" y="12894"/>
                    <a:pt x="17415" y="0"/>
                    <a:pt x="1963" y="0"/>
                  </a:cubicBezTo>
                  <a:cubicBezTo>
                    <a:pt x="879" y="0"/>
                    <a:pt x="0" y="841"/>
                    <a:pt x="0" y="1878"/>
                  </a:cubicBezTo>
                  <a:cubicBezTo>
                    <a:pt x="0" y="2915"/>
                    <a:pt x="879" y="3757"/>
                    <a:pt x="1963" y="37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6" name="Freeform: Shape 13"/>
            <p:cNvSpPr/>
            <p:nvPr/>
          </p:nvSpPr>
          <p:spPr>
            <a:xfrm>
              <a:off x="120657" y="12376"/>
              <a:ext cx="68066" cy="117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565" fill="norm" stroke="1" extrusionOk="0">
                  <a:moveTo>
                    <a:pt x="1958" y="21565"/>
                  </a:moveTo>
                  <a:cubicBezTo>
                    <a:pt x="3038" y="21565"/>
                    <a:pt x="3915" y="21056"/>
                    <a:pt x="3915" y="20430"/>
                  </a:cubicBezTo>
                  <a:cubicBezTo>
                    <a:pt x="3915" y="3225"/>
                    <a:pt x="19042" y="2299"/>
                    <a:pt x="19717" y="2267"/>
                  </a:cubicBezTo>
                  <a:cubicBezTo>
                    <a:pt x="20789" y="2223"/>
                    <a:pt x="21600" y="1685"/>
                    <a:pt x="21531" y="1062"/>
                  </a:cubicBezTo>
                  <a:cubicBezTo>
                    <a:pt x="21461" y="436"/>
                    <a:pt x="20526" y="-35"/>
                    <a:pt x="19450" y="2"/>
                  </a:cubicBezTo>
                  <a:cubicBezTo>
                    <a:pt x="18657" y="33"/>
                    <a:pt x="0" y="955"/>
                    <a:pt x="0" y="20430"/>
                  </a:cubicBezTo>
                  <a:cubicBezTo>
                    <a:pt x="0" y="21056"/>
                    <a:pt x="877" y="21565"/>
                    <a:pt x="1958" y="215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88" name="Graphic 14"/>
          <p:cNvSpPr/>
          <p:nvPr/>
        </p:nvSpPr>
        <p:spPr>
          <a:xfrm rot="20953315">
            <a:off x="4425918" y="5779082"/>
            <a:ext cx="440931" cy="365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9" h="21597" fill="norm" stroke="1" extrusionOk="0">
                <a:moveTo>
                  <a:pt x="15716" y="675"/>
                </a:moveTo>
                <a:cubicBezTo>
                  <a:pt x="15089" y="1104"/>
                  <a:pt x="14615" y="1747"/>
                  <a:pt x="14615" y="2541"/>
                </a:cubicBezTo>
                <a:cubicBezTo>
                  <a:pt x="14647" y="3512"/>
                  <a:pt x="15178" y="4104"/>
                  <a:pt x="15854" y="4318"/>
                </a:cubicBezTo>
                <a:cubicBezTo>
                  <a:pt x="16513" y="4518"/>
                  <a:pt x="17373" y="4427"/>
                  <a:pt x="18325" y="4169"/>
                </a:cubicBezTo>
                <a:cubicBezTo>
                  <a:pt x="18581" y="5269"/>
                  <a:pt x="18655" y="6088"/>
                  <a:pt x="18537" y="6640"/>
                </a:cubicBezTo>
                <a:cubicBezTo>
                  <a:pt x="18409" y="7242"/>
                  <a:pt x="18106" y="7616"/>
                  <a:pt x="17567" y="7940"/>
                </a:cubicBezTo>
                <a:cubicBezTo>
                  <a:pt x="16488" y="8589"/>
                  <a:pt x="14492" y="8866"/>
                  <a:pt x="11850" y="9677"/>
                </a:cubicBezTo>
                <a:cubicBezTo>
                  <a:pt x="10502" y="10233"/>
                  <a:pt x="9214" y="11097"/>
                  <a:pt x="8115" y="11849"/>
                </a:cubicBezTo>
                <a:cubicBezTo>
                  <a:pt x="7003" y="12615"/>
                  <a:pt x="6021" y="13221"/>
                  <a:pt x="5351" y="13221"/>
                </a:cubicBezTo>
                <a:cubicBezTo>
                  <a:pt x="4092" y="13221"/>
                  <a:pt x="3122" y="12764"/>
                  <a:pt x="2350" y="11891"/>
                </a:cubicBezTo>
                <a:cubicBezTo>
                  <a:pt x="1578" y="11017"/>
                  <a:pt x="1006" y="9706"/>
                  <a:pt x="621" y="7970"/>
                </a:cubicBezTo>
                <a:cubicBezTo>
                  <a:pt x="592" y="7825"/>
                  <a:pt x="469" y="7717"/>
                  <a:pt x="347" y="7728"/>
                </a:cubicBezTo>
                <a:cubicBezTo>
                  <a:pt x="225" y="7740"/>
                  <a:pt x="117" y="7871"/>
                  <a:pt x="107" y="8020"/>
                </a:cubicBezTo>
                <a:cubicBezTo>
                  <a:pt x="-158" y="10957"/>
                  <a:pt x="39" y="13145"/>
                  <a:pt x="1045" y="14809"/>
                </a:cubicBezTo>
                <a:cubicBezTo>
                  <a:pt x="1873" y="16175"/>
                  <a:pt x="3235" y="17141"/>
                  <a:pt x="5237" y="17897"/>
                </a:cubicBezTo>
                <a:cubicBezTo>
                  <a:pt x="5461" y="18726"/>
                  <a:pt x="5228" y="19583"/>
                  <a:pt x="4984" y="20177"/>
                </a:cubicBezTo>
                <a:cubicBezTo>
                  <a:pt x="4935" y="20298"/>
                  <a:pt x="4956" y="20450"/>
                  <a:pt x="5033" y="20546"/>
                </a:cubicBezTo>
                <a:cubicBezTo>
                  <a:pt x="5244" y="20803"/>
                  <a:pt x="5532" y="20869"/>
                  <a:pt x="5824" y="20914"/>
                </a:cubicBezTo>
                <a:cubicBezTo>
                  <a:pt x="6040" y="20946"/>
                  <a:pt x="6259" y="20949"/>
                  <a:pt x="6468" y="20952"/>
                </a:cubicBezTo>
                <a:cubicBezTo>
                  <a:pt x="6356" y="21286"/>
                  <a:pt x="6505" y="21463"/>
                  <a:pt x="6664" y="21597"/>
                </a:cubicBezTo>
                <a:lnTo>
                  <a:pt x="9812" y="21597"/>
                </a:lnTo>
                <a:cubicBezTo>
                  <a:pt x="9978" y="21600"/>
                  <a:pt x="10116" y="21371"/>
                  <a:pt x="10064" y="21181"/>
                </a:cubicBezTo>
                <a:cubicBezTo>
                  <a:pt x="9827" y="20307"/>
                  <a:pt x="9836" y="19780"/>
                  <a:pt x="10260" y="18678"/>
                </a:cubicBezTo>
                <a:cubicBezTo>
                  <a:pt x="11739" y="18665"/>
                  <a:pt x="13051" y="18459"/>
                  <a:pt x="14419" y="17766"/>
                </a:cubicBezTo>
                <a:cubicBezTo>
                  <a:pt x="14320" y="18214"/>
                  <a:pt x="13999" y="18567"/>
                  <a:pt x="13856" y="18907"/>
                </a:cubicBezTo>
                <a:cubicBezTo>
                  <a:pt x="13804" y="19367"/>
                  <a:pt x="14189" y="19536"/>
                  <a:pt x="14476" y="19682"/>
                </a:cubicBezTo>
                <a:cubicBezTo>
                  <a:pt x="14426" y="19837"/>
                  <a:pt x="14373" y="19999"/>
                  <a:pt x="14305" y="20168"/>
                </a:cubicBezTo>
                <a:cubicBezTo>
                  <a:pt x="14228" y="20361"/>
                  <a:pt x="14365" y="20625"/>
                  <a:pt x="14541" y="20625"/>
                </a:cubicBezTo>
                <a:lnTo>
                  <a:pt x="17689" y="20625"/>
                </a:lnTo>
                <a:cubicBezTo>
                  <a:pt x="17826" y="20625"/>
                  <a:pt x="17950" y="20472"/>
                  <a:pt x="17950" y="20307"/>
                </a:cubicBezTo>
                <a:cubicBezTo>
                  <a:pt x="17950" y="19615"/>
                  <a:pt x="17777" y="18595"/>
                  <a:pt x="17689" y="17766"/>
                </a:cubicBezTo>
                <a:cubicBezTo>
                  <a:pt x="18171" y="16579"/>
                  <a:pt x="18448" y="15797"/>
                  <a:pt x="18464" y="14006"/>
                </a:cubicBezTo>
                <a:cubicBezTo>
                  <a:pt x="20213" y="12421"/>
                  <a:pt x="21292" y="9141"/>
                  <a:pt x="21391" y="6134"/>
                </a:cubicBezTo>
                <a:cubicBezTo>
                  <a:pt x="21442" y="4599"/>
                  <a:pt x="21239" y="3128"/>
                  <a:pt x="20690" y="1995"/>
                </a:cubicBezTo>
                <a:cubicBezTo>
                  <a:pt x="20142" y="862"/>
                  <a:pt x="19225" y="86"/>
                  <a:pt x="17966" y="0"/>
                </a:cubicBezTo>
                <a:cubicBezTo>
                  <a:pt x="16967" y="8"/>
                  <a:pt x="16332" y="265"/>
                  <a:pt x="15716" y="675"/>
                </a:cubicBezTo>
                <a:close/>
                <a:moveTo>
                  <a:pt x="17950" y="635"/>
                </a:moveTo>
                <a:cubicBezTo>
                  <a:pt x="19043" y="716"/>
                  <a:pt x="19768" y="1344"/>
                  <a:pt x="20242" y="2323"/>
                </a:cubicBezTo>
                <a:cubicBezTo>
                  <a:pt x="20718" y="3306"/>
                  <a:pt x="20917" y="4656"/>
                  <a:pt x="20869" y="6104"/>
                </a:cubicBezTo>
                <a:cubicBezTo>
                  <a:pt x="20774" y="9000"/>
                  <a:pt x="19661" y="12240"/>
                  <a:pt x="18064" y="13596"/>
                </a:cubicBezTo>
                <a:cubicBezTo>
                  <a:pt x="17995" y="13653"/>
                  <a:pt x="17951" y="13755"/>
                  <a:pt x="17950" y="13857"/>
                </a:cubicBezTo>
                <a:cubicBezTo>
                  <a:pt x="17950" y="15756"/>
                  <a:pt x="17716" y="16299"/>
                  <a:pt x="17192" y="17589"/>
                </a:cubicBezTo>
                <a:cubicBezTo>
                  <a:pt x="17170" y="17643"/>
                  <a:pt x="17161" y="17706"/>
                  <a:pt x="17167" y="17766"/>
                </a:cubicBezTo>
                <a:cubicBezTo>
                  <a:pt x="17245" y="18535"/>
                  <a:pt x="17362" y="19383"/>
                  <a:pt x="17396" y="19990"/>
                </a:cubicBezTo>
                <a:lnTo>
                  <a:pt x="14925" y="19990"/>
                </a:lnTo>
                <a:cubicBezTo>
                  <a:pt x="15299" y="18865"/>
                  <a:pt x="15324" y="17932"/>
                  <a:pt x="15324" y="17080"/>
                </a:cubicBezTo>
                <a:cubicBezTo>
                  <a:pt x="15323" y="16864"/>
                  <a:pt x="15099" y="16702"/>
                  <a:pt x="14941" y="16804"/>
                </a:cubicBezTo>
                <a:cubicBezTo>
                  <a:pt x="13314" y="17840"/>
                  <a:pt x="11877" y="18055"/>
                  <a:pt x="10081" y="18055"/>
                </a:cubicBezTo>
                <a:cubicBezTo>
                  <a:pt x="9983" y="18055"/>
                  <a:pt x="9887" y="18125"/>
                  <a:pt x="9844" y="18233"/>
                </a:cubicBezTo>
                <a:cubicBezTo>
                  <a:pt x="9381" y="19374"/>
                  <a:pt x="9324" y="20133"/>
                  <a:pt x="9485" y="20962"/>
                </a:cubicBezTo>
                <a:lnTo>
                  <a:pt x="6974" y="20962"/>
                </a:lnTo>
                <a:cubicBezTo>
                  <a:pt x="7152" y="20063"/>
                  <a:pt x="7151" y="19126"/>
                  <a:pt x="6917" y="17976"/>
                </a:cubicBezTo>
                <a:cubicBezTo>
                  <a:pt x="6894" y="17865"/>
                  <a:pt x="6819" y="17776"/>
                  <a:pt x="6729" y="17747"/>
                </a:cubicBezTo>
                <a:cubicBezTo>
                  <a:pt x="4000" y="16947"/>
                  <a:pt x="2357" y="15912"/>
                  <a:pt x="1461" y="14432"/>
                </a:cubicBezTo>
                <a:cubicBezTo>
                  <a:pt x="726" y="13215"/>
                  <a:pt x="484" y="11627"/>
                  <a:pt x="556" y="9518"/>
                </a:cubicBezTo>
                <a:cubicBezTo>
                  <a:pt x="930" y="10652"/>
                  <a:pt x="1371" y="11656"/>
                  <a:pt x="1991" y="12358"/>
                </a:cubicBezTo>
                <a:cubicBezTo>
                  <a:pt x="2859" y="13339"/>
                  <a:pt x="3986" y="13857"/>
                  <a:pt x="5351" y="13857"/>
                </a:cubicBezTo>
                <a:cubicBezTo>
                  <a:pt x="6255" y="13857"/>
                  <a:pt x="7250" y="13164"/>
                  <a:pt x="8368" y="12396"/>
                </a:cubicBezTo>
                <a:cubicBezTo>
                  <a:pt x="9484" y="11630"/>
                  <a:pt x="10712" y="10763"/>
                  <a:pt x="11981" y="10293"/>
                </a:cubicBezTo>
                <a:cubicBezTo>
                  <a:pt x="13909" y="9541"/>
                  <a:pt x="16111" y="9483"/>
                  <a:pt x="17795" y="8516"/>
                </a:cubicBezTo>
                <a:cubicBezTo>
                  <a:pt x="18417" y="8142"/>
                  <a:pt x="18874" y="7587"/>
                  <a:pt x="19043" y="6799"/>
                </a:cubicBezTo>
                <a:cubicBezTo>
                  <a:pt x="19211" y="6010"/>
                  <a:pt x="19117" y="5030"/>
                  <a:pt x="18782" y="3712"/>
                </a:cubicBezTo>
                <a:cubicBezTo>
                  <a:pt x="18741" y="3558"/>
                  <a:pt x="18592" y="3460"/>
                  <a:pt x="18464" y="3504"/>
                </a:cubicBezTo>
                <a:cubicBezTo>
                  <a:pt x="17445" y="3814"/>
                  <a:pt x="16566" y="3879"/>
                  <a:pt x="15985" y="3702"/>
                </a:cubicBezTo>
                <a:cubicBezTo>
                  <a:pt x="15475" y="3541"/>
                  <a:pt x="15142" y="3103"/>
                  <a:pt x="15137" y="2541"/>
                </a:cubicBezTo>
                <a:cubicBezTo>
                  <a:pt x="15137" y="2064"/>
                  <a:pt x="15444" y="1586"/>
                  <a:pt x="15977" y="1221"/>
                </a:cubicBezTo>
                <a:cubicBezTo>
                  <a:pt x="16520" y="824"/>
                  <a:pt x="17205" y="624"/>
                  <a:pt x="17950" y="635"/>
                </a:cubicBezTo>
                <a:close/>
                <a:moveTo>
                  <a:pt x="17746" y="1588"/>
                </a:moveTo>
                <a:cubicBezTo>
                  <a:pt x="17602" y="1588"/>
                  <a:pt x="17485" y="1730"/>
                  <a:pt x="17485" y="1906"/>
                </a:cubicBezTo>
                <a:cubicBezTo>
                  <a:pt x="17485" y="2081"/>
                  <a:pt x="17602" y="2223"/>
                  <a:pt x="17746" y="2223"/>
                </a:cubicBezTo>
                <a:cubicBezTo>
                  <a:pt x="17890" y="2223"/>
                  <a:pt x="18007" y="2081"/>
                  <a:pt x="18007" y="1906"/>
                </a:cubicBezTo>
                <a:cubicBezTo>
                  <a:pt x="18007" y="1730"/>
                  <a:pt x="17890" y="1588"/>
                  <a:pt x="17746" y="1588"/>
                </a:cubicBezTo>
                <a:close/>
                <a:moveTo>
                  <a:pt x="5808" y="18094"/>
                </a:moveTo>
                <a:cubicBezTo>
                  <a:pt x="6013" y="18163"/>
                  <a:pt x="6217" y="18237"/>
                  <a:pt x="6436" y="18303"/>
                </a:cubicBezTo>
                <a:cubicBezTo>
                  <a:pt x="6580" y="19078"/>
                  <a:pt x="6622" y="19723"/>
                  <a:pt x="6566" y="20326"/>
                </a:cubicBezTo>
                <a:cubicBezTo>
                  <a:pt x="6338" y="20326"/>
                  <a:pt x="6098" y="20317"/>
                  <a:pt x="5889" y="20288"/>
                </a:cubicBezTo>
                <a:cubicBezTo>
                  <a:pt x="5713" y="20263"/>
                  <a:pt x="5634" y="20199"/>
                  <a:pt x="5547" y="20149"/>
                </a:cubicBezTo>
                <a:cubicBezTo>
                  <a:pt x="5747" y="19586"/>
                  <a:pt x="5917" y="18869"/>
                  <a:pt x="5808" y="18094"/>
                </a:cubicBezTo>
                <a:close/>
                <a:moveTo>
                  <a:pt x="14737" y="18440"/>
                </a:moveTo>
                <a:cubicBezTo>
                  <a:pt x="14717" y="18637"/>
                  <a:pt x="14690" y="18840"/>
                  <a:pt x="14647" y="19046"/>
                </a:cubicBezTo>
                <a:cubicBezTo>
                  <a:pt x="14568" y="19075"/>
                  <a:pt x="14500" y="19015"/>
                  <a:pt x="14435" y="18996"/>
                </a:cubicBezTo>
                <a:cubicBezTo>
                  <a:pt x="14546" y="18802"/>
                  <a:pt x="14651" y="18605"/>
                  <a:pt x="14737" y="184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9" name="Straight Connector 15"/>
          <p:cNvSpPr/>
          <p:nvPr/>
        </p:nvSpPr>
        <p:spPr>
          <a:xfrm flipH="1">
            <a:off x="7804352" y="1204505"/>
            <a:ext cx="1" cy="4093390"/>
          </a:xfrm>
          <a:prstGeom prst="line">
            <a:avLst/>
          </a:prstGeom>
          <a:ln w="63500" cap="rnd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92" name="Picture Placeholder 17"/>
          <p:cNvGrpSpPr/>
          <p:nvPr/>
        </p:nvGrpSpPr>
        <p:grpSpPr>
          <a:xfrm>
            <a:off x="7801096" y="1"/>
            <a:ext cx="4389476" cy="6677645"/>
            <a:chOff x="0" y="0"/>
            <a:chExt cx="4389475" cy="6677644"/>
          </a:xfrm>
        </p:grpSpPr>
        <p:sp>
          <p:nvSpPr>
            <p:cNvPr id="1090" name="Rectangle"/>
            <p:cNvSpPr/>
            <p:nvPr/>
          </p:nvSpPr>
          <p:spPr>
            <a:xfrm>
              <a:off x="0" y="0"/>
              <a:ext cx="4389476" cy="667764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091" name="image4.jpeg" descr="image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389476" cy="6677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93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Classification</a:t>
            </a:r>
          </a:p>
        </p:txBody>
      </p:sp>
      <p:sp>
        <p:nvSpPr>
          <p:cNvPr id="1096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7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83657"/>
            <a:ext cx="12192000" cy="5290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4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769" y="0"/>
            <a:ext cx="9453758" cy="615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1" name="Subtit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5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6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0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999" y="359999"/>
            <a:ext cx="11471639" cy="619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0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1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1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"/>
            <a:ext cx="12192000" cy="655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1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697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450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K-Nearest Neighbor </a:t>
            </a:r>
          </a:p>
        </p:txBody>
      </p:sp>
      <p:sp>
        <p:nvSpPr>
          <p:cNvPr id="112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8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Choose the number K of neighbors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Take the K nearest neighbors of the new data point, according to the Euclidean distance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Among these K neighbors, count the number of data points in each category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Assign the new data pint to the category where you counted the most neighbors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Your Model is ready</a:t>
            </a:r>
          </a:p>
        </p:txBody>
      </p:sp>
      <p:sp>
        <p:nvSpPr>
          <p:cNvPr id="1129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K-NN</a:t>
            </a:r>
          </a:p>
        </p:txBody>
      </p:sp>
      <p:sp>
        <p:nvSpPr>
          <p:cNvPr id="113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5462"/>
            <a:ext cx="12192000" cy="6512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K-NN</a:t>
            </a:r>
          </a:p>
        </p:txBody>
      </p:sp>
      <p:sp>
        <p:nvSpPr>
          <p:cNvPr id="114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59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Support Vector Machine (SVM)</a:t>
            </a:r>
          </a:p>
        </p:txBody>
      </p:sp>
      <p:sp>
        <p:nvSpPr>
          <p:cNvPr id="114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917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0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vs Multiple Linear Regression</a:t>
            </a:r>
          </a:p>
        </p:txBody>
      </p:sp>
      <p:sp>
        <p:nvSpPr>
          <p:cNvPr id="23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Equations</a:t>
            </a:r>
          </a:p>
        </p:txBody>
      </p:sp>
      <p:pic>
        <p:nvPicPr>
          <p:cNvPr id="2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16427"/>
            <a:ext cx="12192000" cy="5225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SVM</a:t>
            </a:r>
          </a:p>
        </p:txBody>
      </p:sp>
      <p:sp>
        <p:nvSpPr>
          <p:cNvPr id="115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5358"/>
            <a:ext cx="12192000" cy="5551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SVM</a:t>
            </a:r>
          </a:p>
        </p:txBody>
      </p:sp>
      <p:sp>
        <p:nvSpPr>
          <p:cNvPr id="115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534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Most of the other ML models</a:t>
            </a:r>
          </a:p>
        </p:txBody>
      </p:sp>
      <p:sp>
        <p:nvSpPr>
          <p:cNvPr id="116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2192000" cy="5399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What is so special about SVMs?</a:t>
            </a:r>
          </a:p>
        </p:txBody>
      </p:sp>
      <p:sp>
        <p:nvSpPr>
          <p:cNvPr id="116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309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Linear Separability</a:t>
            </a:r>
          </a:p>
        </p:txBody>
      </p:sp>
      <p:sp>
        <p:nvSpPr>
          <p:cNvPr id="117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Mapping to Higher Dimension</a:t>
            </a:r>
          </a:p>
        </p:txBody>
      </p:sp>
      <p:sp>
        <p:nvSpPr>
          <p:cNvPr id="117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8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90605"/>
            <a:ext cx="10998927" cy="1287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850243"/>
            <a:ext cx="10537371" cy="901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728969"/>
            <a:ext cx="12192000" cy="3753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Mapping to Higher Dimension</a:t>
            </a:r>
          </a:p>
        </p:txBody>
      </p:sp>
      <p:sp>
        <p:nvSpPr>
          <p:cNvPr id="1186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7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8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8020"/>
            <a:ext cx="12192000" cy="5440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Projecting back to 2D space</a:t>
            </a:r>
          </a:p>
        </p:txBody>
      </p:sp>
      <p:sp>
        <p:nvSpPr>
          <p:cNvPr id="1191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2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9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80001"/>
            <a:ext cx="12192000" cy="5424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9" name="Place your Image Caption Her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1050" y="2425700"/>
            <a:ext cx="8089900" cy="200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The Kernel Trick</a:t>
            </a:r>
          </a:p>
        </p:txBody>
      </p:sp>
      <p:sp>
        <p:nvSpPr>
          <p:cNvPr id="120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  <a:r>
              <a:t>The Gaussian RBF Kernel</a:t>
            </a:r>
          </a:p>
        </p:txBody>
      </p:sp>
      <p:sp>
        <p:nvSpPr>
          <p:cNvPr id="120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0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550126"/>
            <a:ext cx="12192000" cy="51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39173" y="757646"/>
            <a:ext cx="5649301" cy="2394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6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Salary and Experience</a:t>
            </a:r>
          </a:p>
        </p:txBody>
      </p:sp>
      <p:sp>
        <p:nvSpPr>
          <p:cNvPr id="238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Simple Linear Regression</a:t>
            </a:r>
          </a:p>
        </p:txBody>
      </p:sp>
      <p:pic>
        <p:nvPicPr>
          <p:cNvPr id="23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09790"/>
            <a:ext cx="12192000" cy="4638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The Gaussian RBF Kernel</a:t>
            </a:r>
          </a:p>
        </p:txBody>
      </p:sp>
      <p:sp>
        <p:nvSpPr>
          <p:cNvPr id="121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1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Increase the Sigma in Gaussian RBF Kernel</a:t>
            </a:r>
          </a:p>
        </p:txBody>
      </p:sp>
      <p:sp>
        <p:nvSpPr>
          <p:cNvPr id="121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566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Decrease the Sigma in Gaussian RBF Kernel</a:t>
            </a:r>
          </a:p>
        </p:txBody>
      </p:sp>
      <p:sp>
        <p:nvSpPr>
          <p:cNvPr id="122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59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More Complex Gaussian RBF Kernel</a:t>
            </a:r>
          </a:p>
        </p:txBody>
      </p:sp>
      <p:sp>
        <p:nvSpPr>
          <p:cNvPr id="122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26800"/>
            <a:ext cx="12192000" cy="548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Different Type of Kernel Function</a:t>
            </a:r>
          </a:p>
        </p:txBody>
      </p:sp>
      <p:sp>
        <p:nvSpPr>
          <p:cNvPr id="123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2192000" cy="550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Naïve Bayes - Bayes' theorem</a:t>
            </a:r>
          </a:p>
        </p:txBody>
      </p:sp>
      <p:sp>
        <p:nvSpPr>
          <p:cNvPr id="123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  <a:r>
              <a:t>For each data point, what is the probability to be in each class, then we select the one which is bigger!</a:t>
            </a:r>
          </a:p>
        </p:txBody>
      </p:sp>
      <p:pic>
        <p:nvPicPr>
          <p:cNvPr id="1238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2693" y="2318668"/>
            <a:ext cx="8013701" cy="240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9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4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4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6884"/>
            <a:ext cx="12192000" cy="5324231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>
            <a:lvl1pPr defTabSz="676655">
              <a:defRPr sz="2368"/>
            </a:lvl1pPr>
          </a:lstStyle>
          <a:p>
            <a:pPr/>
            <a:r>
              <a:t>Naïve Bayes - Bayes' theorem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>
            <a:lvl1pPr defTabSz="576072">
              <a:defRPr sz="2016"/>
            </a:lvl1pPr>
          </a:lstStyle>
          <a:p>
            <a:pPr/>
            <a:r>
              <a:t>Naïve Bayes - Bayes' theorem</a:t>
            </a:r>
          </a:p>
        </p:txBody>
      </p:sp>
      <p:sp>
        <p:nvSpPr>
          <p:cNvPr id="124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4105"/>
            <a:ext cx="12192000" cy="5281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79578"/>
            <a:ext cx="12192000" cy="5240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2741"/>
            <a:ext cx="12192000" cy="5386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2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Algebra</a:t>
            </a:r>
          </a:p>
        </p:txBody>
      </p:sp>
      <p:sp>
        <p:nvSpPr>
          <p:cNvPr id="244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Simple Linear Regression – Continue</a:t>
            </a:r>
          </a:p>
        </p:txBody>
      </p:sp>
      <p:pic>
        <p:nvPicPr>
          <p:cNvPr id="24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66671"/>
            <a:ext cx="12192000" cy="4324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2192000" cy="5367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1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594" y="3272630"/>
            <a:ext cx="98044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8051" y="4535378"/>
            <a:ext cx="43561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203" y="152400"/>
            <a:ext cx="10461594" cy="648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870" y="0"/>
            <a:ext cx="9846260" cy="6678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2" name="Random Fo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 Forest</a:t>
            </a:r>
          </a:p>
        </p:txBody>
      </p:sp>
      <p:sp>
        <p:nvSpPr>
          <p:cNvPr id="1283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60657"/>
            <a:ext cx="12192000" cy="4336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381000"/>
            <a:ext cx="972820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Evaluation Models</a:t>
            </a:r>
          </a:p>
        </p:txBody>
      </p:sp>
      <p:sp>
        <p:nvSpPr>
          <p:cNvPr id="129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 defTabSz="539495">
              <a:spcBef>
                <a:spcPts val="500"/>
              </a:spcBef>
              <a:defRPr sz="1062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https://towardsdatascience.com/various-ways-to-evaluate-a-machine-learning-models-performance-230449055f15</a:t>
            </a:r>
          </a:p>
          <a:p>
            <a:pPr defTabSz="539495">
              <a:spcBef>
                <a:spcPts val="500"/>
              </a:spcBef>
              <a:defRPr sz="1062"/>
            </a:pPr>
            <a:r>
              <a:t>https://towardsdatascience.com/understanding-the-confusion-matrix-and-how-to-implement-it-in-python-319202e0fe4d</a:t>
            </a:r>
          </a:p>
        </p:txBody>
      </p:sp>
      <p:sp>
        <p:nvSpPr>
          <p:cNvPr id="1293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Regression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MSE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RMSE</a:t>
            </a: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Classification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Confusion Metrix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Accuracy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Precision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Recall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F1 Score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ROC_AUC</a:t>
            </a:r>
          </a:p>
        </p:txBody>
      </p:sp>
      <p:sp>
        <p:nvSpPr>
          <p:cNvPr id="1294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Evaluating Classification Models</a:t>
            </a:r>
          </a:p>
        </p:txBody>
      </p:sp>
      <p:sp>
        <p:nvSpPr>
          <p:cNvPr id="129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9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2192000" cy="5153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Confusion Matrix</a:t>
            </a:r>
          </a:p>
        </p:txBody>
      </p:sp>
      <p:sp>
        <p:nvSpPr>
          <p:cNvPr id="130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9999"/>
            <a:ext cx="12192000" cy="577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0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Evaluation Models </a:t>
            </a:r>
          </a:p>
        </p:txBody>
      </p:sp>
      <p:sp>
        <p:nvSpPr>
          <p:cNvPr id="25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Ordinary Least Squares</a:t>
            </a:r>
          </a:p>
        </p:txBody>
      </p:sp>
      <p:pic>
        <p:nvPicPr>
          <p:cNvPr id="25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00000"/>
            <a:ext cx="12192000" cy="5295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Why Accuracy is not enough?</a:t>
            </a:r>
          </a:p>
        </p:txBody>
      </p:sp>
      <p:sp>
        <p:nvSpPr>
          <p:cNvPr id="130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414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Why Accuracy is not enough?</a:t>
            </a:r>
          </a:p>
        </p:txBody>
      </p:sp>
      <p:sp>
        <p:nvSpPr>
          <p:cNvPr id="131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2192000" cy="559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Title 1"/>
          <p:cNvSpPr txBox="1"/>
          <p:nvPr>
            <p:ph type="title"/>
          </p:nvPr>
        </p:nvSpPr>
        <p:spPr>
          <a:xfrm>
            <a:off x="359999" y="359999"/>
            <a:ext cx="11473202" cy="629557"/>
          </a:xfrm>
          <a:prstGeom prst="rect">
            <a:avLst/>
          </a:prstGeom>
        </p:spPr>
        <p:txBody>
          <a:bodyPr/>
          <a:lstStyle/>
          <a:p>
            <a:pPr/>
            <a:r>
              <a:t>Cumulative Accuracy Profile</a:t>
            </a:r>
          </a:p>
        </p:txBody>
      </p:sp>
      <p:sp>
        <p:nvSpPr>
          <p:cNvPr id="131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89555"/>
            <a:ext cx="12192000" cy="5559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54352" y="0"/>
            <a:ext cx="4457468" cy="2000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Cumulative Accuracy Profile</a:t>
            </a:r>
          </a:p>
        </p:txBody>
      </p:sp>
      <p:sp>
        <p:nvSpPr>
          <p:cNvPr id="1325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6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2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2179"/>
            <a:ext cx="12192000" cy="4173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Model Rate!</a:t>
            </a:r>
          </a:p>
        </p:txBody>
      </p:sp>
      <p:sp>
        <p:nvSpPr>
          <p:cNvPr id="1330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1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3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1423737" cy="5156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7101" y="156265"/>
            <a:ext cx="4984719" cy="2060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7" name="Cross Valid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Cross Validation</a:t>
            </a:r>
          </a:p>
        </p:txBody>
      </p:sp>
      <p:sp>
        <p:nvSpPr>
          <p:cNvPr id="1338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939" y="-552433"/>
            <a:ext cx="12347878" cy="7484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01" y="-110379"/>
            <a:ext cx="12192001" cy="7078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521" y="-85619"/>
            <a:ext cx="12203042" cy="7029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980" y="-115657"/>
            <a:ext cx="12279960" cy="7089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Sans Typewriter"/>
            <a:ea typeface="Lucida Sans Typewriter"/>
            <a:cs typeface="Lucida Sans Typewriter"/>
            <a:sym typeface="Lucida Sans Typewri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Sans Typewriter"/>
            <a:ea typeface="Lucida Sans Typewriter"/>
            <a:cs typeface="Lucida Sans Typewriter"/>
            <a:sym typeface="Lucida Sans Typewri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Sans Typewriter"/>
            <a:ea typeface="Lucida Sans Typewriter"/>
            <a:cs typeface="Lucida Sans Typewriter"/>
            <a:sym typeface="Lucida Sans Typewri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Sans Typewriter"/>
            <a:ea typeface="Lucida Sans Typewriter"/>
            <a:cs typeface="Lucida Sans Typewriter"/>
            <a:sym typeface="Lucida Sans Typewri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